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4"/>
  </p:notesMasterIdLst>
  <p:sldIdLst>
    <p:sldId id="256" r:id="rId2"/>
    <p:sldId id="531" r:id="rId3"/>
    <p:sldId id="623" r:id="rId4"/>
    <p:sldId id="624" r:id="rId5"/>
    <p:sldId id="595" r:id="rId6"/>
    <p:sldId id="613" r:id="rId7"/>
    <p:sldId id="614" r:id="rId8"/>
    <p:sldId id="615" r:id="rId9"/>
    <p:sldId id="616" r:id="rId10"/>
    <p:sldId id="617" r:id="rId11"/>
    <p:sldId id="618" r:id="rId12"/>
    <p:sldId id="619" r:id="rId13"/>
    <p:sldId id="620" r:id="rId14"/>
    <p:sldId id="621" r:id="rId15"/>
    <p:sldId id="622" r:id="rId16"/>
    <p:sldId id="543" r:id="rId17"/>
    <p:sldId id="544" r:id="rId18"/>
    <p:sldId id="545" r:id="rId19"/>
    <p:sldId id="546" r:id="rId20"/>
    <p:sldId id="548" r:id="rId21"/>
    <p:sldId id="549" r:id="rId22"/>
    <p:sldId id="550" r:id="rId23"/>
    <p:sldId id="551" r:id="rId24"/>
    <p:sldId id="547" r:id="rId25"/>
    <p:sldId id="552" r:id="rId26"/>
    <p:sldId id="553" r:id="rId27"/>
    <p:sldId id="554" r:id="rId28"/>
    <p:sldId id="555" r:id="rId29"/>
    <p:sldId id="596" r:id="rId30"/>
    <p:sldId id="557" r:id="rId31"/>
    <p:sldId id="558" r:id="rId32"/>
    <p:sldId id="559" r:id="rId33"/>
    <p:sldId id="563" r:id="rId34"/>
    <p:sldId id="427" r:id="rId35"/>
    <p:sldId id="560" r:id="rId36"/>
    <p:sldId id="419" r:id="rId37"/>
    <p:sldId id="564" r:id="rId38"/>
    <p:sldId id="565" r:id="rId39"/>
    <p:sldId id="568" r:id="rId40"/>
    <p:sldId id="566" r:id="rId41"/>
    <p:sldId id="625" r:id="rId42"/>
    <p:sldId id="626" r:id="rId43"/>
    <p:sldId id="627" r:id="rId44"/>
    <p:sldId id="567" r:id="rId45"/>
    <p:sldId id="571" r:id="rId46"/>
    <p:sldId id="572" r:id="rId47"/>
    <p:sldId id="573" r:id="rId48"/>
    <p:sldId id="597" r:id="rId49"/>
    <p:sldId id="575" r:id="rId50"/>
    <p:sldId id="577" r:id="rId51"/>
    <p:sldId id="450" r:id="rId52"/>
    <p:sldId id="580" r:id="rId53"/>
    <p:sldId id="451" r:id="rId54"/>
    <p:sldId id="452" r:id="rId55"/>
    <p:sldId id="581" r:id="rId56"/>
    <p:sldId id="582" r:id="rId57"/>
    <p:sldId id="598" r:id="rId58"/>
    <p:sldId id="583" r:id="rId59"/>
    <p:sldId id="584" r:id="rId60"/>
    <p:sldId id="585" r:id="rId61"/>
    <p:sldId id="586" r:id="rId62"/>
    <p:sldId id="587" r:id="rId63"/>
    <p:sldId id="588" r:id="rId64"/>
    <p:sldId id="589" r:id="rId65"/>
    <p:sldId id="590" r:id="rId66"/>
    <p:sldId id="591" r:id="rId67"/>
    <p:sldId id="592" r:id="rId68"/>
    <p:sldId id="593" r:id="rId69"/>
    <p:sldId id="599" r:id="rId70"/>
    <p:sldId id="600" r:id="rId71"/>
    <p:sldId id="601" r:id="rId72"/>
    <p:sldId id="602" r:id="rId73"/>
    <p:sldId id="603" r:id="rId74"/>
    <p:sldId id="604" r:id="rId75"/>
    <p:sldId id="605" r:id="rId76"/>
    <p:sldId id="606" r:id="rId77"/>
    <p:sldId id="628" r:id="rId78"/>
    <p:sldId id="607" r:id="rId79"/>
    <p:sldId id="629" r:id="rId80"/>
    <p:sldId id="611" r:id="rId81"/>
    <p:sldId id="608" r:id="rId82"/>
    <p:sldId id="609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5709C55F-86B5-9446-ADFB-FFDAAF414CDB}">
          <p14:sldIdLst>
            <p14:sldId id="256"/>
            <p14:sldId id="531"/>
          </p14:sldIdLst>
        </p14:section>
        <p14:section name="Announcements" id="{28F7E435-A478-B743-8E21-9096CE77979F}">
          <p14:sldIdLst>
            <p14:sldId id="623"/>
            <p14:sldId id="624"/>
          </p14:sldIdLst>
        </p14:section>
        <p14:section name="HashMaps" id="{F4276B3E-BF00-8345-8229-C348899561A4}">
          <p14:sldIdLst>
            <p14:sldId id="595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543"/>
            <p14:sldId id="544"/>
            <p14:sldId id="545"/>
            <p14:sldId id="546"/>
            <p14:sldId id="548"/>
            <p14:sldId id="549"/>
            <p14:sldId id="550"/>
            <p14:sldId id="551"/>
            <p14:sldId id="547"/>
            <p14:sldId id="552"/>
            <p14:sldId id="553"/>
            <p14:sldId id="554"/>
            <p14:sldId id="555"/>
          </p14:sldIdLst>
        </p14:section>
        <p14:section name="Classes" id="{041569FC-97D2-E54E-9CA9-5328C191086D}">
          <p14:sldIdLst>
            <p14:sldId id="596"/>
            <p14:sldId id="557"/>
            <p14:sldId id="558"/>
            <p14:sldId id="559"/>
            <p14:sldId id="563"/>
            <p14:sldId id="427"/>
            <p14:sldId id="560"/>
            <p14:sldId id="419"/>
            <p14:sldId id="564"/>
            <p14:sldId id="565"/>
            <p14:sldId id="568"/>
            <p14:sldId id="566"/>
            <p14:sldId id="625"/>
            <p14:sldId id="626"/>
            <p14:sldId id="627"/>
            <p14:sldId id="567"/>
            <p14:sldId id="571"/>
            <p14:sldId id="572"/>
            <p14:sldId id="573"/>
          </p14:sldIdLst>
        </p14:section>
        <p14:section name="Inheritance" id="{B6128CC7-8CA6-A24D-8D3D-43389B75623C}">
          <p14:sldIdLst>
            <p14:sldId id="597"/>
            <p14:sldId id="575"/>
            <p14:sldId id="577"/>
            <p14:sldId id="450"/>
            <p14:sldId id="580"/>
            <p14:sldId id="451"/>
            <p14:sldId id="452"/>
            <p14:sldId id="581"/>
            <p14:sldId id="582"/>
          </p14:sldIdLst>
        </p14:section>
        <p14:section name="Interactors" id="{47752AE9-F719-984F-8D30-52342FCC2D1F}">
          <p14:sldIdLst>
            <p14:sldId id="598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</p14:sldIdLst>
        </p14:section>
        <p14:section name="Closing Remarks" id="{A403A939-50FC-EA4C-9F0C-A2C82152CB3E}">
          <p14:sldIdLst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28"/>
            <p14:sldId id="607"/>
            <p14:sldId id="629"/>
            <p14:sldId id="611"/>
            <p14:sldId id="608"/>
            <p14:sldId id="6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44"/>
    <a:srgbClr val="E4C881"/>
    <a:srgbClr val="DFE2AD"/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09"/>
    <p:restoredTop sz="90650"/>
  </p:normalViewPr>
  <p:slideViewPr>
    <p:cSldViewPr snapToGrid="0" snapToObjects="1">
      <p:cViewPr varScale="1">
        <p:scale>
          <a:sx n="112" d="100"/>
          <a:sy n="112" d="100"/>
        </p:scale>
        <p:origin x="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8/12/18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TPS if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57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 are public so other files can access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77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 are public so other files can access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16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add functionality</a:t>
            </a:r>
            <a:r>
              <a:rPr lang="en-US" baseline="0" dirty="0"/>
              <a:t> to Employee it adds everywhere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98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03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be a software engineer, a physics researcher writing simulations, a teacher making websites for students to use, a journalist analyzing data for an article, an activist making apps to help people mobilize for protests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7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106A, Lecture 28</a:t>
            </a:r>
            <a:br>
              <a:rPr lang="en-US" dirty="0"/>
            </a:br>
            <a:r>
              <a:rPr lang="en-US" dirty="0"/>
              <a:t>Final Exam Review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r>
              <a:rPr lang="en-US" altLang="x-none" sz="1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data structure should I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an </a:t>
            </a:r>
            <a:r>
              <a:rPr lang="en-US" b="1" dirty="0"/>
              <a:t>array</a:t>
            </a:r>
            <a:r>
              <a:rPr lang="en-US" dirty="0"/>
              <a:t> if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Order matters for your information</a:t>
            </a:r>
          </a:p>
          <a:p>
            <a:pPr lvl="1"/>
            <a:r>
              <a:rPr lang="en-US" dirty="0"/>
              <a:t>You know how many elements you will store</a:t>
            </a:r>
          </a:p>
          <a:p>
            <a:pPr lvl="1"/>
            <a:r>
              <a:rPr lang="en-US" dirty="0"/>
              <a:t>You need the most efficiency</a:t>
            </a:r>
          </a:p>
          <a:p>
            <a:r>
              <a:rPr lang="en-US" dirty="0"/>
              <a:t>Use an </a:t>
            </a:r>
            <a:r>
              <a:rPr lang="en-US" b="1" dirty="0" err="1"/>
              <a:t>ArrayList</a:t>
            </a:r>
            <a:r>
              <a:rPr lang="en-US" b="1" dirty="0"/>
              <a:t> </a:t>
            </a:r>
            <a:r>
              <a:rPr lang="en-US" dirty="0"/>
              <a:t>if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Order matters for your information</a:t>
            </a:r>
          </a:p>
          <a:p>
            <a:pPr lvl="1"/>
            <a:r>
              <a:rPr lang="en-US" dirty="0"/>
              <a:t>You do not know how many elements you will store, or need to resize</a:t>
            </a:r>
          </a:p>
          <a:p>
            <a:pPr lvl="1"/>
            <a:r>
              <a:rPr lang="en-US" dirty="0"/>
              <a:t>You need to use </a:t>
            </a:r>
            <a:r>
              <a:rPr lang="en-US" dirty="0" err="1"/>
              <a:t>ArrayList</a:t>
            </a:r>
            <a:r>
              <a:rPr lang="en-US" dirty="0"/>
              <a:t> methods</a:t>
            </a:r>
          </a:p>
          <a:p>
            <a:r>
              <a:rPr lang="en-US" dirty="0"/>
              <a:t>Use a </a:t>
            </a:r>
            <a:r>
              <a:rPr lang="en-US" b="1" dirty="0" err="1"/>
              <a:t>HashMap</a:t>
            </a:r>
            <a:r>
              <a:rPr lang="en-US" dirty="0"/>
              <a:t> if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Order doesn’t matter for your information</a:t>
            </a:r>
          </a:p>
          <a:p>
            <a:pPr lvl="1"/>
            <a:r>
              <a:rPr lang="en-US" dirty="0"/>
              <a:t>You need to store an </a:t>
            </a:r>
            <a:r>
              <a:rPr lang="en-US" i="1" dirty="0"/>
              <a:t>association</a:t>
            </a:r>
            <a:r>
              <a:rPr lang="en-US" dirty="0"/>
              <a:t> between two types of information</a:t>
            </a:r>
          </a:p>
          <a:p>
            <a:pPr lvl="1"/>
            <a:r>
              <a:rPr lang="en-US" dirty="0"/>
              <a:t>You do not know how many elements you will store, or need to resize</a:t>
            </a:r>
          </a:p>
          <a:p>
            <a:pPr lvl="1"/>
            <a:r>
              <a:rPr lang="en-US" dirty="0"/>
              <a:t>You need to use </a:t>
            </a:r>
            <a:r>
              <a:rPr lang="en-US" dirty="0" err="1"/>
              <a:t>HashMap</a:t>
            </a:r>
            <a:r>
              <a:rPr lang="en-US" dirty="0"/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120466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Anagrams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Write a program to find all </a:t>
            </a:r>
            <a:r>
              <a:rPr lang="en-US" altLang="x-none" b="1" dirty="0"/>
              <a:t>anagrams</a:t>
            </a:r>
            <a:r>
              <a:rPr lang="en-US" altLang="x-none" dirty="0"/>
              <a:t> of a word the user types.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Type a word [Enter to quit]: </a:t>
            </a:r>
            <a:r>
              <a:rPr lang="en-US" altLang="x-none" sz="1800" b="1" dirty="0">
                <a:solidFill>
                  <a:schemeClr val="accent2"/>
                </a:solidFill>
                <a:latin typeface="Consolas" charset="0"/>
              </a:rPr>
              <a:t>scared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Anagrams of scared: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cadres cedars sacred scared</a:t>
            </a:r>
          </a:p>
          <a:p>
            <a:pPr lvl="1">
              <a:buFontTx/>
              <a:buNone/>
            </a:pPr>
            <a:endParaRPr lang="en-US" altLang="x-none" sz="1800" dirty="0">
              <a:latin typeface="Consolas" charset="0"/>
            </a:endParaRPr>
          </a:p>
          <a:p>
            <a:r>
              <a:rPr lang="en-US" altLang="x-none" dirty="0"/>
              <a:t>Assume you are given the following:</a:t>
            </a:r>
          </a:p>
          <a:p>
            <a:pPr lvl="1"/>
            <a:r>
              <a:rPr lang="en-US" altLang="x-none" dirty="0"/>
              <a:t>A </a:t>
            </a:r>
            <a:r>
              <a:rPr lang="en-US" altLang="x-none" b="1" dirty="0" err="1"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altLang="x-none" dirty="0"/>
              <a:t> file containing words in the dictionary</a:t>
            </a:r>
          </a:p>
          <a:p>
            <a:pPr lvl="1"/>
            <a:r>
              <a:rPr lang="en-US" altLang="x-none" dirty="0"/>
              <a:t>A method </a:t>
            </a:r>
            <a:r>
              <a:rPr lang="en-US" altLang="x-none" b="1" dirty="0">
                <a:latin typeface="Consolas" charset="0"/>
                <a:ea typeface="Consolas" charset="0"/>
                <a:cs typeface="Consolas" charset="0"/>
              </a:rPr>
              <a:t>private String </a:t>
            </a:r>
            <a:r>
              <a:rPr lang="en-US" altLang="x-none" b="1" dirty="0" err="1"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altLang="x-none" b="1" dirty="0">
                <a:latin typeface="Consolas" charset="0"/>
                <a:ea typeface="Consolas" charset="0"/>
                <a:cs typeface="Consolas" charset="0"/>
              </a:rPr>
              <a:t>(String s)</a:t>
            </a:r>
            <a:r>
              <a:rPr lang="en-US" altLang="x-none" dirty="0"/>
              <a:t> method that takes a string and returns the string with its characters alphabetically ordered.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How can a </a:t>
            </a:r>
            <a:r>
              <a:rPr lang="en-US" altLang="x-none" dirty="0" err="1"/>
              <a:t>HashMap</a:t>
            </a:r>
            <a:r>
              <a:rPr lang="en-US" altLang="x-none" dirty="0"/>
              <a:t> help us solve this problem?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5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Key Idea: Anagrams</a:t>
            </a:r>
          </a:p>
        </p:txBody>
      </p:sp>
      <p:sp>
        <p:nvSpPr>
          <p:cNvPr id="162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Every word has a </a:t>
            </a:r>
            <a:r>
              <a:rPr lang="en-US" altLang="x-none" i="1" dirty="0"/>
              <a:t>sorted form</a:t>
            </a:r>
            <a:r>
              <a:rPr lang="en-US" altLang="x-none" dirty="0"/>
              <a:t> where its letters are arranged into alphabetical order.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"fare"</a:t>
            </a:r>
            <a:r>
              <a:rPr lang="en-US" altLang="x-none" dirty="0"/>
              <a:t>	</a:t>
            </a:r>
            <a:r>
              <a:rPr lang="en-US" altLang="x-none" dirty="0">
                <a:sym typeface="Symbol" charset="2"/>
              </a:rPr>
              <a:t>  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  <a:r>
              <a:rPr lang="en-US" altLang="x-none" dirty="0" err="1">
                <a:latin typeface="Consolas" charset="0"/>
                <a:sym typeface="Symbol" charset="2"/>
              </a:rPr>
              <a:t>aefr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"fear"</a:t>
            </a:r>
            <a:r>
              <a:rPr lang="en-US" altLang="x-none" dirty="0"/>
              <a:t>	</a:t>
            </a:r>
            <a:r>
              <a:rPr lang="en-US" altLang="x-none" dirty="0">
                <a:sym typeface="Symbol" charset="2"/>
              </a:rPr>
              <a:t>  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  <a:r>
              <a:rPr lang="en-US" altLang="x-none" dirty="0" err="1">
                <a:latin typeface="Consolas" charset="0"/>
                <a:sym typeface="Symbol" charset="2"/>
              </a:rPr>
              <a:t>aefr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  <a:sym typeface="Symbol" charset="2"/>
              </a:rPr>
              <a:t>	"swell"</a:t>
            </a:r>
            <a:r>
              <a:rPr lang="en-US" altLang="x-none" dirty="0"/>
              <a:t>	</a:t>
            </a:r>
            <a:r>
              <a:rPr lang="en-US" altLang="x-none" dirty="0">
                <a:sym typeface="Symbol" charset="2"/>
              </a:rPr>
              <a:t>  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  <a:r>
              <a:rPr lang="en-US" altLang="x-none" dirty="0" err="1">
                <a:latin typeface="Consolas" charset="0"/>
                <a:sym typeface="Symbol" charset="2"/>
              </a:rPr>
              <a:t>ellsw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  <a:sym typeface="Symbol" charset="2"/>
              </a:rPr>
              <a:t>	"wells"</a:t>
            </a:r>
            <a:r>
              <a:rPr lang="en-US" altLang="x-none" dirty="0">
                <a:sym typeface="Symbol" charset="2"/>
              </a:rPr>
              <a:t>	  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  <a:r>
              <a:rPr lang="en-US" altLang="x-none" dirty="0" err="1">
                <a:latin typeface="Consolas" charset="0"/>
                <a:sym typeface="Symbol" charset="2"/>
              </a:rPr>
              <a:t>ellsw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</a:p>
          <a:p>
            <a:pPr lvl="1"/>
            <a:endParaRPr lang="en-US" altLang="x-none" dirty="0">
              <a:sym typeface="Symbol" charset="2"/>
            </a:endParaRPr>
          </a:p>
          <a:p>
            <a:r>
              <a:rPr lang="en-US" altLang="x-none" dirty="0">
                <a:sym typeface="Symbol" charset="2"/>
              </a:rPr>
              <a:t>Notice that anagrams have the same </a:t>
            </a:r>
            <a:r>
              <a:rPr lang="en-US" altLang="x-none" b="1" dirty="0">
                <a:sym typeface="Symbol" charset="2"/>
              </a:rPr>
              <a:t>sorted form </a:t>
            </a:r>
            <a:r>
              <a:rPr lang="en-US" altLang="x-none" dirty="0">
                <a:sym typeface="Symbol" charset="2"/>
              </a:rPr>
              <a:t>as each other.</a:t>
            </a:r>
          </a:p>
        </p:txBody>
      </p:sp>
    </p:spTree>
    <p:extLst>
      <p:ext uri="{BB962C8B-B14F-4D97-AF65-F5344CB8AC3E}">
        <p14:creationId xmlns:p14="http://schemas.microsoft.com/office/powerpoint/2010/main" val="478272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run()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&lt;String&gt;&gt; anagrams =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rgbClr val="009744"/>
                </a:solidFill>
                <a:latin typeface="Consolas" charset="0"/>
                <a:ea typeface="Consolas" charset="0"/>
                <a:cs typeface="Consolas" charset="0"/>
              </a:rPr>
              <a:t>// prompt user for words and look up anagrams in map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String word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word.length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 &gt; 0)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    String sorted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word.toLowerCase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   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       	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Anagrams of 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       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(sorted));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    }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       	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"No anagrams for 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"."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    }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    word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4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run() {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&lt;String&gt;&gt; anagrams = 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prompt user for words and look up anagrams in map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String word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word.length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&gt; 0)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    String sorted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word.toLowerCase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   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   	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 of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       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    }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   	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"No anagrams for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"."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    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    word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651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run()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anagrams =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// prompt user for words and look up anagrams in map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String word =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word.length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 &gt; 0)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    String sorted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word.toLowerCase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   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   	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 of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       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    }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   	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"No anagrams for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"."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    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    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word =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864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run()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anagrams =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prompt user for words and look up anagrams in map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String word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word.length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&gt; 0) {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    String sorted =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word.toLowerCase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   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   	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 of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       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    }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   	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"No anagrams for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"."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    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    word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670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run()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anagrams =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prompt user for words and look up anagrams in map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String word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word.length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&gt; 0)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    String sorted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word.toLowerCase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    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       	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Anagrams of "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       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(sorted));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    } 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       	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"No anagrams for "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"."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    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    word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093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run()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&lt;String&gt;&gt; anagrams =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rgbClr val="009744"/>
                </a:solidFill>
                <a:latin typeface="Consolas" charset="0"/>
                <a:ea typeface="Consolas" charset="0"/>
                <a:cs typeface="Consolas" charset="0"/>
              </a:rPr>
              <a:t>// prompt user for words and look up anagrams in map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String word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word.length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 &gt; 0)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    String sorted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word.toLowerCase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   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       	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Anagrams of 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       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(sorted));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    }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       	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"No anagrams for 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"."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    }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    word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341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Solution,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Returns a new map from a sorted word to all words created 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from those letters - e.g. “acers” -&gt; {“scare”, “cares”,...}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&lt;String&gt;&gt;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&lt;String&gt;&gt; anagrams =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try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Scanner scanner =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new Scanner(new File(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"res/</a:t>
            </a:r>
            <a:r>
              <a:rPr lang="en-US" sz="1900" b="1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scanner.hasNext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())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String word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scanner.next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String sorted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...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774694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Announcements</a:t>
            </a:r>
          </a:p>
          <a:p>
            <a:r>
              <a:rPr lang="en-US" sz="3600" dirty="0" err="1"/>
              <a:t>HashMaps</a:t>
            </a:r>
            <a:endParaRPr lang="en-US" sz="3600" dirty="0"/>
          </a:p>
          <a:p>
            <a:r>
              <a:rPr lang="en-US" sz="3600" dirty="0"/>
              <a:t>Classes</a:t>
            </a:r>
          </a:p>
          <a:p>
            <a:r>
              <a:rPr lang="en-US" sz="3600" dirty="0"/>
              <a:t>Inheritance</a:t>
            </a:r>
          </a:p>
          <a:p>
            <a:r>
              <a:rPr lang="en-US" sz="3600" dirty="0"/>
              <a:t>Interactors</a:t>
            </a:r>
          </a:p>
          <a:p>
            <a:r>
              <a:rPr lang="en-US" sz="3600" dirty="0"/>
              <a:t>Closing Remarks</a:t>
            </a:r>
          </a:p>
        </p:txBody>
      </p:sp>
    </p:spTree>
    <p:extLst>
      <p:ext uri="{BB962C8B-B14F-4D97-AF65-F5344CB8AC3E}">
        <p14:creationId xmlns:p14="http://schemas.microsoft.com/office/powerpoint/2010/main" val="272777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Solution,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Returns a new map from a sorted word to all words created </a:t>
            </a:r>
          </a:p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from those letters - e.g. “acers” -&gt; {“scare”, “cares”,...}</a:t>
            </a:r>
          </a:p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&lt;String&gt;&gt; anagrams = 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try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Scanner scanner =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new Scanner(new File(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"res/</a:t>
            </a:r>
            <a:r>
              <a:rPr lang="en-US" sz="19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scanner.hasNext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String word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scanner.next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String sorted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...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3949365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Solution,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Returns a new map from a sorted word to all words created </a:t>
            </a:r>
          </a:p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from those letters - e.g. “acers” -&gt; {“scare”, “cares”,...}</a:t>
            </a:r>
          </a:p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anagrams =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try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Scanner scanner = 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	new Scanner(new File(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"res/</a:t>
            </a:r>
            <a:r>
              <a:rPr lang="en-US" sz="19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scanner.hasNext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String word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scanner.next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String sorted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...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751454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Solution,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Returns a new map from a sorted word to all words created </a:t>
            </a:r>
          </a:p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from those letters - e.g. “acers” -&gt; {“scare”, “cares”,...}</a:t>
            </a:r>
          </a:p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anagrams =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try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Scanner scanner =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new Scanner(new File(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"res/</a:t>
            </a:r>
            <a:r>
              <a:rPr lang="en-US" sz="19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scanner.hasNext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String word =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scanner.next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	String sorted =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...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158910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Solution,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Returns a new map from a sorted word to all words created 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from those letters - e.g. “acers” -&gt; {“scare”, “cares”,...}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&lt;String&gt;&gt;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&lt;String&gt;&gt; anagrams =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try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Scanner scanner =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new Scanner(new File(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"res/</a:t>
            </a:r>
            <a:r>
              <a:rPr lang="en-US" sz="1900" b="1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scanner.hasNext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())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String word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scanner.next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String sorted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...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725665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Solution,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&lt;String&gt; words;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	words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(sorted);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}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	words =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}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words.add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anagrams.put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(sorted, words);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}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scanner.close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}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catch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ex)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"Error reading file."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anagrams;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0883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Solution,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&lt;String&gt; words;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		words =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(sorted);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	} 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		words = 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	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words.add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anagrams.put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(sorted, words);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scanner.close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catch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ex)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"Error reading file."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anagrams;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7721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Solution,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 words;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	words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}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	words =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words.add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anagrams.put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(sorted, words);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scanner.close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catch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ex)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"Error reading file."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anagrams;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5487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Solution,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 words;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	words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}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	words =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words.add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anagrams.put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(sorted, words);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scanner.close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} 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catch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ex) {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"Error reading file."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anagrams;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9444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Solution,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&lt;String&gt; words;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	words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(sorted);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}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	words =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}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words.add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anagrams.put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(sorted, words);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}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scanner.close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}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catch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ex)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"Error reading file."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anagrams;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4883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HashMaps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/>
              <a:t>Classes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Inheritance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Interactors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Closing Remarks</a:t>
            </a:r>
          </a:p>
        </p:txBody>
      </p:sp>
    </p:spTree>
    <p:extLst>
      <p:ext uri="{BB962C8B-B14F-4D97-AF65-F5344CB8AC3E}">
        <p14:creationId xmlns:p14="http://schemas.microsoft.com/office/powerpoint/2010/main" val="218585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Announcements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HashMaps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Inheritance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Interactors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Closing Remarks</a:t>
            </a:r>
          </a:p>
        </p:txBody>
      </p:sp>
    </p:spTree>
    <p:extLst>
      <p:ext uri="{BB962C8B-B14F-4D97-AF65-F5344CB8AC3E}">
        <p14:creationId xmlns:p14="http://schemas.microsoft.com/office/powerpoint/2010/main" val="3725551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Class?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/>
              <a:t>A class defines a new variable type.</a:t>
            </a:r>
          </a:p>
        </p:txBody>
      </p:sp>
    </p:spTree>
    <p:extLst>
      <p:ext uri="{BB962C8B-B14F-4D97-AF65-F5344CB8AC3E}">
        <p14:creationId xmlns:p14="http://schemas.microsoft.com/office/powerpoint/2010/main" val="467328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Classes Are Like Blueprints</a:t>
            </a:r>
          </a:p>
        </p:txBody>
      </p:sp>
      <p:sp>
        <p:nvSpPr>
          <p:cNvPr id="1458179" name="Text Box 3"/>
          <p:cNvSpPr txBox="1">
            <a:spLocks noChangeArrowheads="1"/>
          </p:cNvSpPr>
          <p:nvPr/>
        </p:nvSpPr>
        <p:spPr bwMode="auto">
          <a:xfrm>
            <a:off x="1600200" y="1358900"/>
            <a:ext cx="4876800" cy="2190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x-none" sz="1400" b="1" u="sng">
                <a:ea typeface="Times New Roman" charset="0"/>
                <a:cs typeface="Times New Roman" charset="0"/>
              </a:rPr>
              <a:t>iPod blueprint (class)</a:t>
            </a:r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800080"/>
              </a:buClr>
              <a:buSzPct val="55000"/>
              <a:buFont typeface="Wingdings" charset="2"/>
              <a:buNone/>
            </a:pPr>
            <a:r>
              <a:rPr lang="en-US" altLang="x-none" sz="1400" b="1" u="sng">
                <a:ea typeface="Times New Roman" charset="0"/>
                <a:cs typeface="Times New Roman" charset="0"/>
              </a:rPr>
              <a:t>state:</a:t>
            </a:r>
            <a:br>
              <a:rPr lang="en-US" altLang="x-none" sz="1400" b="1" u="sng">
                <a:ea typeface="Times New Roman" charset="0"/>
                <a:cs typeface="Times New Roman" charset="0"/>
              </a:rPr>
            </a:br>
            <a:r>
              <a:rPr lang="en-US" altLang="x-none" sz="1400" b="1">
                <a:ea typeface="Times New Roman" charset="0"/>
                <a:cs typeface="Times New Roman" charset="0"/>
              </a:rPr>
              <a:t>  </a:t>
            </a:r>
            <a:r>
              <a:rPr lang="en-US" altLang="x-none" sz="1400">
                <a:ea typeface="Times New Roman" charset="0"/>
                <a:cs typeface="Times New Roman" charset="0"/>
              </a:rPr>
              <a:t>current song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volume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battery life</a:t>
            </a:r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800080"/>
              </a:buClr>
              <a:buSzPct val="55000"/>
              <a:buFont typeface="Wingdings" charset="2"/>
              <a:buNone/>
            </a:pPr>
            <a:r>
              <a:rPr lang="en-US" altLang="x-none" sz="1400" b="1" u="sng">
                <a:ea typeface="Times New Roman" charset="0"/>
                <a:cs typeface="Times New Roman" charset="0"/>
              </a:rPr>
              <a:t>behavior:</a:t>
            </a:r>
            <a:br>
              <a:rPr lang="en-US" altLang="x-none" sz="1400" b="1" u="sng">
                <a:ea typeface="Times New Roman" charset="0"/>
                <a:cs typeface="Times New Roman" charset="0"/>
              </a:rPr>
            </a:br>
            <a:r>
              <a:rPr lang="en-US" altLang="x-none" sz="1400" b="1">
                <a:ea typeface="Times New Roman" charset="0"/>
                <a:cs typeface="Times New Roman" charset="0"/>
              </a:rPr>
              <a:t>  </a:t>
            </a:r>
            <a:r>
              <a:rPr lang="en-US" altLang="x-none" sz="1400">
                <a:ea typeface="Times New Roman" charset="0"/>
                <a:cs typeface="Times New Roman" charset="0"/>
              </a:rPr>
              <a:t>power on/off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change station/song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change volume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choose random song</a:t>
            </a:r>
          </a:p>
        </p:txBody>
      </p:sp>
      <p:grpSp>
        <p:nvGrpSpPr>
          <p:cNvPr id="1458180" name="Group 4"/>
          <p:cNvGrpSpPr>
            <a:grpSpLocks/>
          </p:cNvGrpSpPr>
          <p:nvPr/>
        </p:nvGrpSpPr>
        <p:grpSpPr bwMode="auto">
          <a:xfrm>
            <a:off x="304800" y="4387850"/>
            <a:ext cx="8077200" cy="2035175"/>
            <a:chOff x="192" y="2967"/>
            <a:chExt cx="5088" cy="1282"/>
          </a:xfrm>
        </p:grpSpPr>
        <p:sp>
          <p:nvSpPr>
            <p:cNvPr id="1458181" name="Text Box 5"/>
            <p:cNvSpPr txBox="1">
              <a:spLocks noChangeArrowheads="1"/>
            </p:cNvSpPr>
            <p:nvPr/>
          </p:nvSpPr>
          <p:spPr bwMode="auto">
            <a:xfrm>
              <a:off x="192" y="2967"/>
              <a:ext cx="1344" cy="12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iPod (variable) #1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state: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song = "</a:t>
              </a:r>
              <a:r>
                <a:rPr lang="en-US" altLang="x-none" sz="12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1,000,000 Miles</a:t>
              </a: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"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volume = 17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battery life = 2.5 </a:t>
              </a:r>
              <a:r>
                <a:rPr lang="en-US" altLang="x-none" sz="1400" dirty="0" err="1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hrs</a:t>
              </a:r>
              <a:endParaRPr lang="en-US" altLang="x-none" sz="1400" dirty="0">
                <a:solidFill>
                  <a:srgbClr val="003399"/>
                </a:solidFill>
                <a:ea typeface="Times New Roman" charset="0"/>
                <a:cs typeface="Times New Roman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behavior: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power on/off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station/song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volume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choose random song</a:t>
              </a:r>
            </a:p>
          </p:txBody>
        </p:sp>
        <p:sp>
          <p:nvSpPr>
            <p:cNvPr id="1458182" name="Text Box 6"/>
            <p:cNvSpPr txBox="1">
              <a:spLocks noChangeArrowheads="1"/>
            </p:cNvSpPr>
            <p:nvPr/>
          </p:nvSpPr>
          <p:spPr bwMode="auto">
            <a:xfrm>
              <a:off x="2016" y="2967"/>
              <a:ext cx="1344" cy="12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iPod (variable) #2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state: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song = "Letting You"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volume = 9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battery life = 3.41 </a:t>
              </a:r>
              <a:r>
                <a:rPr lang="en-US" altLang="x-none" sz="1400" dirty="0" err="1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hrs</a:t>
              </a:r>
              <a:endParaRPr lang="en-US" altLang="x-none" sz="1400" dirty="0">
                <a:solidFill>
                  <a:srgbClr val="003399"/>
                </a:solidFill>
                <a:ea typeface="Times New Roman" charset="0"/>
                <a:cs typeface="Times New Roman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behavior: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power on/off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station/song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volume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choose random song</a:t>
              </a:r>
            </a:p>
          </p:txBody>
        </p:sp>
        <p:sp>
          <p:nvSpPr>
            <p:cNvPr id="1458183" name="Text Box 7"/>
            <p:cNvSpPr txBox="1">
              <a:spLocks noChangeArrowheads="1"/>
            </p:cNvSpPr>
            <p:nvPr/>
          </p:nvSpPr>
          <p:spPr bwMode="auto">
            <a:xfrm>
              <a:off x="3936" y="2967"/>
              <a:ext cx="1344" cy="12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iPod (variable) #3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state: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song = "Discipline"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volume = 24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battery life = 1.8 </a:t>
              </a:r>
              <a:r>
                <a:rPr lang="en-US" altLang="x-none" sz="1400" dirty="0" err="1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hrs</a:t>
              </a:r>
              <a:endParaRPr lang="en-US" altLang="x-none" sz="1400" dirty="0">
                <a:solidFill>
                  <a:srgbClr val="003399"/>
                </a:solidFill>
                <a:ea typeface="Times New Roman" charset="0"/>
                <a:cs typeface="Times New Roman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behavior: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power on/off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station/song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volume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choose random song</a:t>
              </a:r>
            </a:p>
          </p:txBody>
        </p:sp>
      </p:grpSp>
      <p:grpSp>
        <p:nvGrpSpPr>
          <p:cNvPr id="1458185" name="Group 9"/>
          <p:cNvGrpSpPr>
            <a:grpSpLocks/>
          </p:cNvGrpSpPr>
          <p:nvPr/>
        </p:nvGrpSpPr>
        <p:grpSpPr bwMode="auto">
          <a:xfrm>
            <a:off x="2286000" y="3563938"/>
            <a:ext cx="4191000" cy="823912"/>
            <a:chOff x="1440" y="2304"/>
            <a:chExt cx="2640" cy="519"/>
          </a:xfrm>
        </p:grpSpPr>
        <p:sp>
          <p:nvSpPr>
            <p:cNvPr id="1458186" name="Line 10"/>
            <p:cNvSpPr>
              <a:spLocks noChangeShapeType="1"/>
            </p:cNvSpPr>
            <p:nvPr/>
          </p:nvSpPr>
          <p:spPr bwMode="auto">
            <a:xfrm flipH="1">
              <a:off x="1440" y="2304"/>
              <a:ext cx="1152" cy="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58187" name="Line 11"/>
            <p:cNvSpPr>
              <a:spLocks noChangeShapeType="1"/>
            </p:cNvSpPr>
            <p:nvPr/>
          </p:nvSpPr>
          <p:spPr bwMode="auto">
            <a:xfrm>
              <a:off x="2592" y="2304"/>
              <a:ext cx="96" cy="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58188" name="Line 12"/>
            <p:cNvSpPr>
              <a:spLocks noChangeShapeType="1"/>
            </p:cNvSpPr>
            <p:nvPr/>
          </p:nvSpPr>
          <p:spPr bwMode="auto">
            <a:xfrm>
              <a:off x="2592" y="2304"/>
              <a:ext cx="1488" cy="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458189" name="Text Box 13"/>
          <p:cNvSpPr txBox="1">
            <a:spLocks noChangeArrowheads="1"/>
          </p:cNvSpPr>
          <p:nvPr/>
        </p:nvSpPr>
        <p:spPr bwMode="auto">
          <a:xfrm>
            <a:off x="5699125" y="3625850"/>
            <a:ext cx="1692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x-none" sz="1800" i="1">
                <a:ea typeface="Times New Roman" charset="0"/>
                <a:cs typeface="Times New Roman" charset="0"/>
              </a:rPr>
              <a:t>constructs</a:t>
            </a:r>
          </a:p>
        </p:txBody>
      </p:sp>
      <p:pic>
        <p:nvPicPr>
          <p:cNvPr id="1458190" name="Picture 14" descr="bluepr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492250"/>
            <a:ext cx="2209800" cy="16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8194" name="Picture 18" descr="ip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334000"/>
            <a:ext cx="692150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8195" name="Picture 19" descr="ip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334000"/>
            <a:ext cx="692150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8196" name="Picture 20" descr="ip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0" y="5334000"/>
            <a:ext cx="692150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49475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/>
              <a:t>What information is inside this new variable type?</a:t>
            </a:r>
          </a:p>
          <a:p>
            <a:pPr marL="798512" lvl="1" indent="-457200"/>
            <a:r>
              <a:rPr lang="en-US" sz="3400" dirty="0"/>
              <a:t>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/>
              <a:t>How do you create a variable of this type?</a:t>
            </a:r>
            <a:r>
              <a:rPr lang="en-US" sz="3600" dirty="0"/>
              <a:t> </a:t>
            </a:r>
          </a:p>
          <a:p>
            <a:pPr marL="798512" lvl="1" indent="-457200"/>
            <a:r>
              <a:rPr lang="en-US" sz="3400" dirty="0"/>
              <a:t>This is the constructor.</a:t>
            </a:r>
            <a:endParaRPr lang="en-US" sz="3600" b="1" dirty="0"/>
          </a:p>
          <a:p>
            <a:pPr marL="457200" indent="-457200">
              <a:buFont typeface="+mj-lt"/>
              <a:buAutoNum type="arabicPeriod"/>
            </a:pPr>
            <a:r>
              <a:rPr lang="en-US" sz="3600" b="1" dirty="0"/>
              <a:t>What can this new variable type do?</a:t>
            </a:r>
            <a:r>
              <a:rPr lang="en-US" sz="3600" dirty="0"/>
              <a:t> </a:t>
            </a:r>
          </a:p>
          <a:p>
            <a:pPr marL="798512" lvl="1" indent="-457200"/>
            <a:r>
              <a:rPr lang="en-US" sz="3400" dirty="0"/>
              <a:t>These are its public methods.</a:t>
            </a:r>
          </a:p>
        </p:txBody>
      </p:sp>
    </p:spTree>
    <p:extLst>
      <p:ext uri="{BB962C8B-B14F-4D97-AF65-F5344CB8AC3E}">
        <p14:creationId xmlns:p14="http://schemas.microsoft.com/office/powerpoint/2010/main" val="509840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Using Constructors</a:t>
            </a:r>
          </a:p>
        </p:txBody>
      </p:sp>
      <p:sp>
        <p:nvSpPr>
          <p:cNvPr id="147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 ba1 =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new </a:t>
            </a: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("Marty", 1.25);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 ba2 =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new </a:t>
            </a: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("Mehran", 900000.00);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r>
              <a:rPr lang="en-US" altLang="x-none" dirty="0"/>
              <a:t>When you call a constructor (with </a:t>
            </a:r>
            <a:r>
              <a:rPr lang="en-US" altLang="x-none" b="1" dirty="0">
                <a:latin typeface="Consolas" charset="0"/>
              </a:rPr>
              <a:t>new</a:t>
            </a:r>
            <a:r>
              <a:rPr lang="en-US" altLang="x-none" dirty="0"/>
              <a:t>): </a:t>
            </a:r>
          </a:p>
          <a:p>
            <a:pPr lvl="1"/>
            <a:r>
              <a:rPr lang="en-US" altLang="x-none" dirty="0"/>
              <a:t>Java creates a new object of that class.</a:t>
            </a:r>
          </a:p>
          <a:p>
            <a:pPr lvl="1"/>
            <a:r>
              <a:rPr lang="en-US" altLang="x-none" dirty="0"/>
              <a:t>The constructor runs on that new object.</a:t>
            </a:r>
          </a:p>
          <a:p>
            <a:pPr lvl="1"/>
            <a:r>
              <a:rPr lang="en-US" altLang="x-none" dirty="0"/>
              <a:t>The newly created object is returned wherever constructor was called.</a:t>
            </a:r>
          </a:p>
        </p:txBody>
      </p:sp>
      <p:sp>
        <p:nvSpPr>
          <p:cNvPr id="1476612" name="Text Box 4"/>
          <p:cNvSpPr txBox="1">
            <a:spLocks noChangeArrowheads="1"/>
          </p:cNvSpPr>
          <p:nvPr/>
        </p:nvSpPr>
        <p:spPr bwMode="auto">
          <a:xfrm>
            <a:off x="5943600" y="1600200"/>
            <a:ext cx="2895600" cy="16335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>
                <a:latin typeface="Consolas" charset="0"/>
              </a:rPr>
              <a:t>name    = "Marty"</a:t>
            </a:r>
          </a:p>
          <a:p>
            <a:r>
              <a:rPr lang="en-US" altLang="x-none" sz="1800">
                <a:latin typeface="Consolas" charset="0"/>
              </a:rPr>
              <a:t>balance = 1.25</a:t>
            </a:r>
          </a:p>
          <a:p>
            <a:endParaRPr lang="en-US" altLang="x-none" sz="800">
              <a:latin typeface="Consolas" charset="0"/>
            </a:endParaRPr>
          </a:p>
          <a:p>
            <a:r>
              <a:rPr lang="en-US" altLang="x-none" sz="1400" b="1">
                <a:latin typeface="Consolas" charset="0"/>
              </a:rPr>
              <a:t>BankAccount</a:t>
            </a:r>
            <a:r>
              <a:rPr lang="en-US" altLang="x-none" sz="1400">
                <a:latin typeface="Consolas" charset="0"/>
              </a:rPr>
              <a:t>(nm, bal) {</a:t>
            </a:r>
          </a:p>
          <a:p>
            <a:r>
              <a:rPr lang="en-US" altLang="x-none" sz="1400">
                <a:latin typeface="Consolas" charset="0"/>
              </a:rPr>
              <a:t>    name = nm;</a:t>
            </a:r>
          </a:p>
          <a:p>
            <a:r>
              <a:rPr lang="en-US" altLang="x-none" sz="1400">
                <a:latin typeface="Consolas" charset="0"/>
              </a:rPr>
              <a:t>    balance = bal;</a:t>
            </a:r>
          </a:p>
          <a:p>
            <a:r>
              <a:rPr lang="en-US" altLang="x-none" sz="1400">
                <a:latin typeface="Consolas" charset="0"/>
              </a:rPr>
              <a:t>}</a:t>
            </a:r>
          </a:p>
        </p:txBody>
      </p:sp>
      <p:sp>
        <p:nvSpPr>
          <p:cNvPr id="1476613" name="Text Box 5"/>
          <p:cNvSpPr txBox="1">
            <a:spLocks noChangeArrowheads="1"/>
          </p:cNvSpPr>
          <p:nvPr/>
        </p:nvSpPr>
        <p:spPr bwMode="auto">
          <a:xfrm>
            <a:off x="5943600" y="3989388"/>
            <a:ext cx="2895600" cy="16335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>
                <a:latin typeface="Consolas" charset="0"/>
              </a:rPr>
              <a:t>name    = "Mehran"</a:t>
            </a:r>
          </a:p>
          <a:p>
            <a:r>
              <a:rPr lang="en-US" altLang="x-none" sz="1800">
                <a:latin typeface="Consolas" charset="0"/>
              </a:rPr>
              <a:t>balance = 900000.00</a:t>
            </a:r>
          </a:p>
          <a:p>
            <a:endParaRPr lang="en-US" altLang="x-none" sz="800">
              <a:latin typeface="Consolas" charset="0"/>
            </a:endParaRPr>
          </a:p>
          <a:p>
            <a:r>
              <a:rPr lang="en-US" altLang="x-none" sz="1400" b="1">
                <a:latin typeface="Consolas" charset="0"/>
              </a:rPr>
              <a:t>BankAccount</a:t>
            </a:r>
            <a:r>
              <a:rPr lang="en-US" altLang="x-none" sz="1400">
                <a:latin typeface="Consolas" charset="0"/>
              </a:rPr>
              <a:t>(nm, bal) {</a:t>
            </a:r>
          </a:p>
          <a:p>
            <a:r>
              <a:rPr lang="en-US" altLang="x-none" sz="1400">
                <a:latin typeface="Consolas" charset="0"/>
              </a:rPr>
              <a:t>    name = nm;</a:t>
            </a:r>
          </a:p>
          <a:p>
            <a:r>
              <a:rPr lang="en-US" altLang="x-none" sz="1400">
                <a:latin typeface="Consolas" charset="0"/>
              </a:rPr>
              <a:t>    balance = bal;</a:t>
            </a:r>
          </a:p>
          <a:p>
            <a:r>
              <a:rPr lang="en-US" altLang="x-none" sz="1400">
                <a:latin typeface="Consolas" charset="0"/>
              </a:rPr>
              <a:t>}</a:t>
            </a:r>
          </a:p>
        </p:txBody>
      </p:sp>
      <p:sp>
        <p:nvSpPr>
          <p:cNvPr id="1476614" name="Text Box 6"/>
          <p:cNvSpPr txBox="1">
            <a:spLocks noChangeArrowheads="1"/>
          </p:cNvSpPr>
          <p:nvPr/>
        </p:nvSpPr>
        <p:spPr bwMode="auto">
          <a:xfrm>
            <a:off x="7010400" y="1233488"/>
            <a:ext cx="560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ba1</a:t>
            </a:r>
          </a:p>
        </p:txBody>
      </p:sp>
      <p:sp>
        <p:nvSpPr>
          <p:cNvPr id="1476615" name="Text Box 7"/>
          <p:cNvSpPr txBox="1">
            <a:spLocks noChangeArrowheads="1"/>
          </p:cNvSpPr>
          <p:nvPr/>
        </p:nvSpPr>
        <p:spPr bwMode="auto">
          <a:xfrm>
            <a:off x="7010400" y="3622675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ba2</a:t>
            </a:r>
          </a:p>
        </p:txBody>
      </p:sp>
      <p:sp>
        <p:nvSpPr>
          <p:cNvPr id="1476618" name="Line 10"/>
          <p:cNvSpPr>
            <a:spLocks noChangeShapeType="1"/>
          </p:cNvSpPr>
          <p:nvPr/>
        </p:nvSpPr>
        <p:spPr bwMode="auto">
          <a:xfrm>
            <a:off x="2743200" y="1905000"/>
            <a:ext cx="3124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76619" name="Line 11"/>
          <p:cNvSpPr>
            <a:spLocks noChangeShapeType="1"/>
          </p:cNvSpPr>
          <p:nvPr/>
        </p:nvSpPr>
        <p:spPr bwMode="auto">
          <a:xfrm>
            <a:off x="2743200" y="3733800"/>
            <a:ext cx="3124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73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BankAccount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8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Step 1: the data inside a </a:t>
            </a:r>
            <a:r>
              <a:rPr lang="en-US" sz="18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18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private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String name;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private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balance;</a:t>
            </a:r>
          </a:p>
          <a:p>
            <a:pPr marL="0" indent="0">
              <a:buNone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// Step 2: how to create a </a:t>
            </a:r>
            <a:r>
              <a:rPr lang="en-US" sz="18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18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public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(String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startBalance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name =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balance =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startBalance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public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(String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name =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balance = 0;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12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Defining Methods In Classes</a:t>
            </a:r>
          </a:p>
        </p:txBody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/>
              <a:t>Methods defined in classes can be called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b="1" dirty="0"/>
              <a:t>on an instance of that class</a:t>
            </a:r>
            <a:r>
              <a:rPr lang="en-US" altLang="x-none" dirty="0"/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b="1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/>
              <a:t>When one of these methods executes,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/>
              <a:t>it can reference </a:t>
            </a:r>
            <a:r>
              <a:rPr lang="en-US" altLang="x-none" b="1" dirty="0"/>
              <a:t>that object’s copy</a:t>
            </a:r>
            <a:r>
              <a:rPr lang="en-US" altLang="x-none" dirty="0"/>
              <a:t> of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/>
              <a:t>instance variables.</a:t>
            </a: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>
                <a:latin typeface="Consolas" charset="0"/>
              </a:rPr>
              <a:t>ba1.deposit(0.20);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>
                <a:latin typeface="Consolas" charset="0"/>
              </a:rPr>
              <a:t>ba2.deposit(1000.00);</a:t>
            </a:r>
            <a:endParaRPr lang="en-US" altLang="x-none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/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/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/>
              <a:t>This means calling one of these methods on different objects will give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i="1" dirty="0"/>
              <a:t>different results, reached via the same process</a:t>
            </a:r>
            <a:r>
              <a:rPr lang="en-US" altLang="x-none" dirty="0"/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b="1" dirty="0">
              <a:latin typeface="Consolas" charset="0"/>
            </a:endParaRPr>
          </a:p>
        </p:txBody>
      </p:sp>
      <p:sp>
        <p:nvSpPr>
          <p:cNvPr id="1467397" name="Text Box 5"/>
          <p:cNvSpPr txBox="1">
            <a:spLocks noChangeArrowheads="1"/>
          </p:cNvSpPr>
          <p:nvPr/>
        </p:nvSpPr>
        <p:spPr bwMode="auto">
          <a:xfrm>
            <a:off x="5943600" y="1600200"/>
            <a:ext cx="2895600" cy="14208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>
                <a:latin typeface="Consolas" charset="0"/>
              </a:rPr>
              <a:t>name    = "Marty"</a:t>
            </a:r>
          </a:p>
          <a:p>
            <a:r>
              <a:rPr lang="en-US" altLang="x-none" sz="1800">
                <a:latin typeface="Consolas" charset="0"/>
              </a:rPr>
              <a:t>balance = 1.</a:t>
            </a:r>
            <a:r>
              <a:rPr lang="en-US" altLang="x-none" sz="1800" b="1" u="sng">
                <a:solidFill>
                  <a:schemeClr val="accent2"/>
                </a:solidFill>
                <a:latin typeface="Consolas" charset="0"/>
              </a:rPr>
              <a:t>4</a:t>
            </a:r>
            <a:r>
              <a:rPr lang="en-US" altLang="x-none" sz="1800">
                <a:latin typeface="Consolas" charset="0"/>
              </a:rPr>
              <a:t>5</a:t>
            </a:r>
          </a:p>
          <a:p>
            <a:endParaRPr lang="en-US" altLang="x-none" sz="800">
              <a:latin typeface="Consolas" charset="0"/>
            </a:endParaRPr>
          </a:p>
          <a:p>
            <a:r>
              <a:rPr lang="en-US" altLang="x-none" sz="1400" b="1">
                <a:latin typeface="Consolas" charset="0"/>
              </a:rPr>
              <a:t>deposit</a:t>
            </a:r>
            <a:r>
              <a:rPr lang="en-US" altLang="x-none" sz="1400">
                <a:latin typeface="Consolas" charset="0"/>
              </a:rPr>
              <a:t>(amount) {</a:t>
            </a:r>
          </a:p>
          <a:p>
            <a:r>
              <a:rPr lang="en-US" altLang="x-none" sz="1400">
                <a:latin typeface="Consolas" charset="0"/>
              </a:rPr>
              <a:t>    balance += amount;</a:t>
            </a:r>
          </a:p>
          <a:p>
            <a:r>
              <a:rPr lang="en-US" altLang="x-none" sz="1400">
                <a:latin typeface="Consolas" charset="0"/>
              </a:rPr>
              <a:t>}</a:t>
            </a:r>
          </a:p>
        </p:txBody>
      </p:sp>
      <p:sp>
        <p:nvSpPr>
          <p:cNvPr id="1467399" name="Text Box 7"/>
          <p:cNvSpPr txBox="1">
            <a:spLocks noChangeArrowheads="1"/>
          </p:cNvSpPr>
          <p:nvPr/>
        </p:nvSpPr>
        <p:spPr bwMode="auto">
          <a:xfrm>
            <a:off x="5943600" y="3567113"/>
            <a:ext cx="2895600" cy="142081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 dirty="0">
                <a:latin typeface="Consolas" charset="0"/>
              </a:rPr>
              <a:t>name    = "Mehran"</a:t>
            </a:r>
          </a:p>
          <a:p>
            <a:r>
              <a:rPr lang="en-US" altLang="x-none" sz="1800" dirty="0">
                <a:latin typeface="Consolas" charset="0"/>
              </a:rPr>
              <a:t>balance = 90</a:t>
            </a:r>
            <a:r>
              <a:rPr lang="en-US" altLang="x-none" sz="1800" b="1" u="sng" dirty="0">
                <a:solidFill>
                  <a:schemeClr val="accent2"/>
                </a:solidFill>
                <a:latin typeface="Consolas" charset="0"/>
              </a:rPr>
              <a:t>1</a:t>
            </a:r>
            <a:r>
              <a:rPr lang="en-US" altLang="x-none" sz="1800" dirty="0">
                <a:latin typeface="Consolas" charset="0"/>
              </a:rPr>
              <a:t>000.00</a:t>
            </a:r>
          </a:p>
          <a:p>
            <a:endParaRPr lang="en-US" altLang="x-none" sz="800" dirty="0">
              <a:latin typeface="Consolas" charset="0"/>
            </a:endParaRPr>
          </a:p>
          <a:p>
            <a:r>
              <a:rPr lang="en-US" altLang="x-none" sz="1400" b="1" dirty="0">
                <a:latin typeface="Consolas" charset="0"/>
              </a:rPr>
              <a:t>deposit</a:t>
            </a:r>
            <a:r>
              <a:rPr lang="en-US" altLang="x-none" sz="1400" dirty="0">
                <a:latin typeface="Consolas" charset="0"/>
              </a:rPr>
              <a:t>(amount) {</a:t>
            </a:r>
          </a:p>
          <a:p>
            <a:r>
              <a:rPr lang="en-US" altLang="x-none" sz="1400" dirty="0">
                <a:latin typeface="Consolas" charset="0"/>
              </a:rPr>
              <a:t>    balance += amount;</a:t>
            </a:r>
          </a:p>
          <a:p>
            <a:r>
              <a:rPr lang="en-US" altLang="x-none" sz="1400" dirty="0">
                <a:latin typeface="Consolas" charset="0"/>
              </a:rPr>
              <a:t>}</a:t>
            </a:r>
          </a:p>
        </p:txBody>
      </p:sp>
      <p:sp>
        <p:nvSpPr>
          <p:cNvPr id="1467400" name="Text Box 8"/>
          <p:cNvSpPr txBox="1">
            <a:spLocks noChangeArrowheads="1"/>
          </p:cNvSpPr>
          <p:nvPr/>
        </p:nvSpPr>
        <p:spPr bwMode="auto">
          <a:xfrm>
            <a:off x="7010400" y="1233488"/>
            <a:ext cx="560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ba1</a:t>
            </a:r>
          </a:p>
        </p:txBody>
      </p:sp>
      <p:sp>
        <p:nvSpPr>
          <p:cNvPr id="1467401" name="Text Box 9"/>
          <p:cNvSpPr txBox="1">
            <a:spLocks noChangeArrowheads="1"/>
          </p:cNvSpPr>
          <p:nvPr/>
        </p:nvSpPr>
        <p:spPr bwMode="auto">
          <a:xfrm>
            <a:off x="7010400" y="3200400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ba2</a:t>
            </a:r>
          </a:p>
        </p:txBody>
      </p:sp>
      <p:sp>
        <p:nvSpPr>
          <p:cNvPr id="1467402" name="Freeform 10"/>
          <p:cNvSpPr>
            <a:spLocks/>
          </p:cNvSpPr>
          <p:nvPr/>
        </p:nvSpPr>
        <p:spPr bwMode="auto">
          <a:xfrm>
            <a:off x="3200401" y="2590800"/>
            <a:ext cx="2667000" cy="1325563"/>
          </a:xfrm>
          <a:custGeom>
            <a:avLst/>
            <a:gdLst>
              <a:gd name="T0" fmla="*/ 0 w 1711"/>
              <a:gd name="T1" fmla="*/ 835 h 835"/>
              <a:gd name="T2" fmla="*/ 1114 w 1711"/>
              <a:gd name="T3" fmla="*/ 651 h 835"/>
              <a:gd name="T4" fmla="*/ 1711 w 1711"/>
              <a:gd name="T5" fmla="*/ 0 h 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11" h="835">
                <a:moveTo>
                  <a:pt x="0" y="835"/>
                </a:moveTo>
                <a:lnTo>
                  <a:pt x="1114" y="651"/>
                </a:lnTo>
                <a:lnTo>
                  <a:pt x="1711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67403" name="Line 11"/>
          <p:cNvSpPr>
            <a:spLocks noChangeShapeType="1"/>
          </p:cNvSpPr>
          <p:nvPr/>
        </p:nvSpPr>
        <p:spPr bwMode="auto">
          <a:xfrm>
            <a:off x="3581400" y="4267200"/>
            <a:ext cx="2286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03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BankAccount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Step 1: the data inside a </a:t>
            </a:r>
            <a:r>
              <a:rPr lang="en-US" sz="18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18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String name;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balance;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	// Step 2: how to create a </a:t>
            </a:r>
            <a:r>
              <a:rPr lang="en-US" sz="18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(omitted)</a:t>
            </a: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Step 3: the things a </a:t>
            </a:r>
            <a:r>
              <a:rPr lang="en-US" sz="18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can do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deposit(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amount) 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	balance += amount;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endParaRPr lang="en-US" sz="4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withdraw(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amount) 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(balance &gt;= amount) 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		balance -= amount;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	}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false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357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Airplane!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write a class called </a:t>
            </a:r>
            <a:r>
              <a:rPr lang="en-US" b="1" dirty="0"/>
              <a:t>Airplane</a:t>
            </a:r>
            <a:r>
              <a:rPr lang="en-US" dirty="0"/>
              <a:t> that implements functionality for boarding/</a:t>
            </a:r>
            <a:r>
              <a:rPr lang="en-US" dirty="0" err="1"/>
              <a:t>unboarding</a:t>
            </a:r>
            <a:r>
              <a:rPr lang="en-US" dirty="0"/>
              <a:t> passengers from a plane.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Airplane plane = 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Airplane(100);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while 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(!</a:t>
            </a:r>
            <a:r>
              <a:rPr lang="en-US" sz="2200" b="1" dirty="0" err="1">
                <a:latin typeface="Consolas" charset="0"/>
                <a:ea typeface="Consolas" charset="0"/>
                <a:cs typeface="Consolas" charset="0"/>
              </a:rPr>
              <a:t>plane.isFull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()) {</a:t>
            </a:r>
          </a:p>
          <a:p>
            <a:pPr marL="0" indent="0">
              <a:buNone/>
            </a:pP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	String </a:t>
            </a:r>
            <a:r>
              <a:rPr lang="en-US" sz="2200" b="1" dirty="0" err="1">
                <a:latin typeface="Consolas" charset="0"/>
                <a:ea typeface="Consolas" charset="0"/>
                <a:cs typeface="Consolas" charset="0"/>
              </a:rPr>
              <a:t>passengerName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200" b="1" dirty="0" err="1"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>
                <a:solidFill>
                  <a:srgbClr val="2D33FB"/>
                </a:solidFill>
                <a:latin typeface="Consolas" charset="0"/>
                <a:ea typeface="Consolas" charset="0"/>
                <a:cs typeface="Consolas" charset="0"/>
              </a:rPr>
              <a:t>"Name: "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priority = </a:t>
            </a:r>
            <a:r>
              <a:rPr lang="en-US" sz="2200" b="1" dirty="0" err="1">
                <a:latin typeface="Consolas" charset="0"/>
                <a:ea typeface="Consolas" charset="0"/>
                <a:cs typeface="Consolas" charset="0"/>
              </a:rPr>
              <a:t>readBoolean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>
                <a:solidFill>
                  <a:srgbClr val="2D33FB"/>
                </a:solidFill>
                <a:latin typeface="Consolas" charset="0"/>
                <a:ea typeface="Consolas" charset="0"/>
                <a:cs typeface="Consolas" charset="0"/>
              </a:rPr>
              <a:t>"Priority? "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200" b="1" dirty="0" err="1">
                <a:latin typeface="Consolas" charset="0"/>
                <a:ea typeface="Consolas" charset="0"/>
                <a:cs typeface="Consolas" charset="0"/>
              </a:rPr>
              <a:t>plane.boardPassenger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 err="1">
                <a:latin typeface="Consolas" charset="0"/>
                <a:ea typeface="Consolas" charset="0"/>
                <a:cs typeface="Consolas" charset="0"/>
              </a:rPr>
              <a:t>passengerName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, priority);</a:t>
            </a:r>
          </a:p>
          <a:p>
            <a:pPr marL="0" indent="0">
              <a:buNone/>
            </a:pP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fly...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while 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(!</a:t>
            </a:r>
            <a:r>
              <a:rPr lang="en-US" sz="2200" b="1" dirty="0" err="1">
                <a:latin typeface="Consolas" charset="0"/>
                <a:ea typeface="Consolas" charset="0"/>
                <a:cs typeface="Consolas" charset="0"/>
              </a:rPr>
              <a:t>plane.isEmpty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()) {</a:t>
            </a:r>
          </a:p>
          <a:p>
            <a:pPr marL="0" indent="0">
              <a:buNone/>
            </a:pP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	String </a:t>
            </a:r>
            <a:r>
              <a:rPr lang="en-US" sz="2200" b="1" dirty="0" err="1">
                <a:latin typeface="Consolas" charset="0"/>
                <a:ea typeface="Consolas" charset="0"/>
                <a:cs typeface="Consolas" charset="0"/>
              </a:rPr>
              <a:t>passengerName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200" b="1" dirty="0" err="1">
                <a:latin typeface="Consolas" charset="0"/>
                <a:ea typeface="Consolas" charset="0"/>
                <a:cs typeface="Consolas" charset="0"/>
              </a:rPr>
              <a:t>plane.unboardPassenger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200" b="1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2200" b="1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Unboarded</a:t>
            </a:r>
            <a:r>
              <a:rPr lang="en-US" sz="22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en-US" sz="2200" b="1" dirty="0" err="1">
                <a:latin typeface="Consolas" charset="0"/>
                <a:ea typeface="Consolas" charset="0"/>
                <a:cs typeface="Consolas" charset="0"/>
              </a:rPr>
              <a:t>passengerName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34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Airplane!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write a class called </a:t>
            </a:r>
            <a:r>
              <a:rPr lang="en-US" b="1" dirty="0"/>
              <a:t>Airplane</a:t>
            </a:r>
            <a:r>
              <a:rPr lang="en-US" dirty="0"/>
              <a:t> that implements functionality for boarding/</a:t>
            </a:r>
            <a:r>
              <a:rPr lang="en-US" dirty="0" err="1"/>
              <a:t>unboarding</a:t>
            </a:r>
            <a:r>
              <a:rPr lang="en-US" dirty="0"/>
              <a:t> passengers from a plane.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should implement the following methods: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Font typeface="Arial"/>
              <a:buNone/>
            </a:pPr>
            <a:r>
              <a:rPr lang="en-US" sz="19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Constructor should take 1 parameter (plane capacity)</a:t>
            </a:r>
          </a:p>
          <a:p>
            <a:pPr marL="0" indent="0">
              <a:buFont typeface="Arial"/>
              <a:buNone/>
            </a:pPr>
            <a:endParaRPr lang="en-US" sz="19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Arial"/>
              <a:buNone/>
            </a:pPr>
            <a:r>
              <a:rPr lang="en-US" sz="19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/** Boards 1 passenger, at front or back **/</a:t>
            </a:r>
          </a:p>
          <a:p>
            <a:pPr marL="0" indent="0">
              <a:buFont typeface="Arial"/>
              <a:buNone/>
            </a:pP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boardPassenger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(String name, </a:t>
            </a:r>
            <a:r>
              <a:rPr lang="en-US" sz="1900" b="1" dirty="0" err="1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priority);</a:t>
            </a:r>
          </a:p>
          <a:p>
            <a:pPr marL="0" indent="0">
              <a:buFont typeface="Arial"/>
              <a:buNone/>
            </a:pPr>
            <a:endParaRPr lang="en-US" sz="19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Arial"/>
              <a:buNone/>
            </a:pP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isFull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Font typeface="Arial"/>
              <a:buNone/>
            </a:pP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isEmpty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Font typeface="Arial"/>
              <a:buNone/>
            </a:pPr>
            <a:endParaRPr lang="en-US" sz="19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Arial"/>
              <a:buNone/>
            </a:pPr>
            <a:r>
              <a:rPr lang="en-US" sz="19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/** </a:t>
            </a:r>
            <a:r>
              <a:rPr lang="en-US" sz="19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Unboards</a:t>
            </a:r>
            <a:r>
              <a:rPr lang="en-US" sz="19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and returns next passenger **/</a:t>
            </a:r>
          </a:p>
          <a:p>
            <a:pPr marL="0" indent="0">
              <a:buFont typeface="Arial"/>
              <a:buNone/>
            </a:pP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String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unboardPassenger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93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/>
              <a:t>What information is inside this new variable type?</a:t>
            </a:r>
          </a:p>
          <a:p>
            <a:pPr marL="798512" lvl="1" indent="-457200"/>
            <a:r>
              <a:rPr lang="en-US" sz="3400" dirty="0"/>
              <a:t>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How do you create a variable of this type?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798512" lvl="1" indent="-457200"/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This is the constructor.</a:t>
            </a:r>
            <a:endParaRPr lang="en-US" sz="3600" b="1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What can this new variable type do?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  </a:t>
            </a:r>
          </a:p>
          <a:p>
            <a:pPr marL="798512" lvl="1" indent="-457200"/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These are its public methods.</a:t>
            </a:r>
          </a:p>
        </p:txBody>
      </p:sp>
    </p:spTree>
    <p:extLst>
      <p:ext uri="{BB962C8B-B14F-4D97-AF65-F5344CB8AC3E}">
        <p14:creationId xmlns:p14="http://schemas.microsoft.com/office/powerpoint/2010/main" val="1220507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Colin’s OH ending ~10 minutes early today, canceled Wednesday and Thursday</a:t>
            </a:r>
          </a:p>
          <a:p>
            <a:r>
              <a:rPr lang="en-US" sz="3600" dirty="0"/>
              <a:t>Exam reminders:</a:t>
            </a:r>
          </a:p>
          <a:p>
            <a:pPr lvl="1"/>
            <a:r>
              <a:rPr lang="en-US" sz="3400" dirty="0"/>
              <a:t>Email Annie right away if you need a laptop</a:t>
            </a:r>
          </a:p>
          <a:p>
            <a:pPr lvl="1"/>
            <a:r>
              <a:rPr lang="en-US" sz="3400" dirty="0"/>
              <a:t>Charge laptop fully beforehand</a:t>
            </a:r>
          </a:p>
          <a:p>
            <a:r>
              <a:rPr lang="en-US" sz="3600" dirty="0"/>
              <a:t>Two practice exams have been posted</a:t>
            </a:r>
          </a:p>
          <a:p>
            <a:r>
              <a:rPr lang="en-US" sz="3600" dirty="0"/>
              <a:t>Exam file and final syntax reference will be probably be posted Thursday evening</a:t>
            </a:r>
          </a:p>
        </p:txBody>
      </p:sp>
    </p:spTree>
    <p:extLst>
      <p:ext uri="{BB962C8B-B14F-4D97-AF65-F5344CB8AC3E}">
        <p14:creationId xmlns:p14="http://schemas.microsoft.com/office/powerpoint/2010/main" val="2680893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Airplane!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Airplane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&lt;String&gt; passengers;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capacity;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</p:txBody>
      </p:sp>
    </p:spTree>
    <p:extLst>
      <p:ext uri="{BB962C8B-B14F-4D97-AF65-F5344CB8AC3E}">
        <p14:creationId xmlns:p14="http://schemas.microsoft.com/office/powerpoint/2010/main" val="50623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What information is inside this new variable type?</a:t>
            </a:r>
          </a:p>
          <a:p>
            <a:pPr marL="798512" lvl="1" indent="-457200"/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/>
              <a:t>How do you create a variable of this type?</a:t>
            </a:r>
            <a:r>
              <a:rPr lang="en-US" sz="3600" dirty="0"/>
              <a:t> </a:t>
            </a:r>
          </a:p>
          <a:p>
            <a:pPr marL="798512" lvl="1" indent="-457200"/>
            <a:r>
              <a:rPr lang="en-US" sz="3400" dirty="0"/>
              <a:t>This is the constructor.</a:t>
            </a:r>
            <a:endParaRPr lang="en-US" sz="3600" b="1" dirty="0"/>
          </a:p>
          <a:p>
            <a:pPr marL="457200" indent="-457200">
              <a:buFont typeface="+mj-lt"/>
              <a:buAutoNum type="arabicPeriod"/>
            </a:pPr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What can this new variable type do?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  </a:t>
            </a:r>
          </a:p>
          <a:p>
            <a:pPr marL="798512" lvl="1" indent="-457200"/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These are its public methods.</a:t>
            </a:r>
          </a:p>
        </p:txBody>
      </p:sp>
    </p:spTree>
    <p:extLst>
      <p:ext uri="{BB962C8B-B14F-4D97-AF65-F5344CB8AC3E}">
        <p14:creationId xmlns:p14="http://schemas.microsoft.com/office/powerpoint/2010/main" val="3837102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Airplane!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Private instance variables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&lt;String&gt; passengers;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capacity;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Airplane(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numSeats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capacity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numSeats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passengers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&lt;&gt;();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725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What information is inside this new variable type?</a:t>
            </a:r>
          </a:p>
          <a:p>
            <a:pPr marL="798512" lvl="1" indent="-457200"/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How do you create a variable of this type?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798512" lvl="1" indent="-457200"/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This is the constructor.</a:t>
            </a:r>
            <a:endParaRPr lang="en-US" sz="3600" b="1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600" b="1" dirty="0"/>
              <a:t>What can this new variable type do?</a:t>
            </a:r>
            <a:r>
              <a:rPr lang="en-US" sz="3600" dirty="0"/>
              <a:t>  </a:t>
            </a:r>
          </a:p>
          <a:p>
            <a:pPr marL="798512" lvl="1" indent="-457200"/>
            <a:r>
              <a:rPr lang="en-US" sz="3400" dirty="0"/>
              <a:t>These are its public methods.</a:t>
            </a:r>
          </a:p>
        </p:txBody>
      </p:sp>
    </p:spTree>
    <p:extLst>
      <p:ext uri="{BB962C8B-B14F-4D97-AF65-F5344CB8AC3E}">
        <p14:creationId xmlns:p14="http://schemas.microsoft.com/office/powerpoint/2010/main" val="2520979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boardPassenger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boardPassenger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(String name, </a:t>
            </a: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priority) {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(!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isFull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(priority) {</a:t>
            </a:r>
            <a:br>
              <a:rPr lang="en-US" sz="1900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passengers.add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(0, name);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	}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passengers.add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(name);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	}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62170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isFull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isFull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capacity ==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passengers.size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73734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isEmpty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isEmpty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passengers.isEmpty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004257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unboardPassenger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unboardPassenger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(!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isEmpty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passengers.remove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null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973389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HashMaps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/>
              <a:t>Inheritance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Interactors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Closing Remarks</a:t>
            </a:r>
          </a:p>
        </p:txBody>
      </p:sp>
    </p:spTree>
    <p:extLst>
      <p:ext uri="{BB962C8B-B14F-4D97-AF65-F5344CB8AC3E}">
        <p14:creationId xmlns:p14="http://schemas.microsoft.com/office/powerpoint/2010/main" val="1566067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7600" dirty="0"/>
              <a:t>Inheritance lets us relate our variable types to one another.</a:t>
            </a:r>
          </a:p>
        </p:txBody>
      </p:sp>
    </p:spTree>
    <p:extLst>
      <p:ext uri="{BB962C8B-B14F-4D97-AF65-F5344CB8AC3E}">
        <p14:creationId xmlns:p14="http://schemas.microsoft.com/office/powerpoint/2010/main" val="157671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err="1"/>
              <a:t>HashMaps</a:t>
            </a:r>
            <a:endParaRPr lang="en-US" sz="3600" dirty="0"/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Inheritance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Interactors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Closing Remarks</a:t>
            </a:r>
          </a:p>
        </p:txBody>
      </p:sp>
    </p:spTree>
    <p:extLst>
      <p:ext uri="{BB962C8B-B14F-4D97-AF65-F5344CB8AC3E}">
        <p14:creationId xmlns:p14="http://schemas.microsoft.com/office/powerpoint/2010/main" val="2405306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Using Inheritance</a:t>
            </a:r>
          </a:p>
        </p:txBody>
      </p:sp>
      <p:sp>
        <p:nvSpPr>
          <p:cNvPr id="1785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public class </a:t>
            </a:r>
            <a:r>
              <a:rPr lang="en-US" altLang="x-none" b="1" i="1" dirty="0">
                <a:latin typeface="Consolas" charset="0"/>
              </a:rPr>
              <a:t>Name</a:t>
            </a:r>
            <a:r>
              <a:rPr lang="en-US" altLang="x-none" i="1" dirty="0">
                <a:latin typeface="Consolas" charset="0"/>
              </a:rPr>
              <a:t> </a:t>
            </a:r>
            <a:r>
              <a:rPr lang="en-US" altLang="x-none" dirty="0">
                <a:latin typeface="Consolas" charset="0"/>
              </a:rPr>
              <a:t>extends </a:t>
            </a:r>
            <a:r>
              <a:rPr lang="en-US" altLang="x-none" b="1" i="1" dirty="0">
                <a:latin typeface="Consolas" charset="0"/>
              </a:rPr>
              <a:t>Superclass</a:t>
            </a:r>
            <a:r>
              <a:rPr lang="en-US" altLang="x-none" i="1" dirty="0">
                <a:latin typeface="Consolas" charset="0"/>
              </a:rPr>
              <a:t> </a:t>
            </a:r>
            <a:r>
              <a:rPr lang="en-US" altLang="x-none" dirty="0">
                <a:latin typeface="Consolas" charset="0"/>
              </a:rPr>
              <a:t>{</a:t>
            </a:r>
          </a:p>
          <a:p>
            <a:pPr lvl="1">
              <a:buFont typeface="Wingdings" charset="2"/>
              <a:buNone/>
            </a:pPr>
            <a:endParaRPr lang="en-US" altLang="x-none" dirty="0">
              <a:latin typeface="Consolas" charset="0"/>
            </a:endParaRPr>
          </a:p>
          <a:p>
            <a:pPr lvl="1"/>
            <a:r>
              <a:rPr lang="en-US" altLang="x-none" dirty="0"/>
              <a:t>Example: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public class Programmer </a:t>
            </a:r>
            <a:r>
              <a:rPr lang="en-US" altLang="x-none" b="1" dirty="0">
                <a:solidFill>
                  <a:srgbClr val="003399"/>
                </a:solidFill>
                <a:latin typeface="Consolas" charset="0"/>
              </a:rPr>
              <a:t>extends Employee </a:t>
            </a:r>
            <a:r>
              <a:rPr lang="en-US" altLang="x-none" dirty="0">
                <a:latin typeface="Consolas" charset="0"/>
              </a:rPr>
              <a:t>{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    ...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}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1800" dirty="0">
              <a:latin typeface="Consolas" charset="0"/>
            </a:endParaRPr>
          </a:p>
          <a:p>
            <a:r>
              <a:rPr lang="en-US" altLang="x-none" dirty="0"/>
              <a:t>By extending Employee, this tells Java that </a:t>
            </a:r>
            <a:r>
              <a:rPr lang="en-US" altLang="x-none" dirty="0">
                <a:latin typeface="Consolas" charset="0"/>
              </a:rPr>
              <a:t>Programmer </a:t>
            </a:r>
            <a:r>
              <a:rPr lang="en-US" altLang="x-none" dirty="0"/>
              <a:t>can do </a:t>
            </a:r>
            <a:r>
              <a:rPr lang="en-US" altLang="x-none" b="1" dirty="0"/>
              <a:t>everything an Employee can do, plus more</a:t>
            </a:r>
            <a:r>
              <a:rPr lang="en-US" altLang="x-none" dirty="0"/>
              <a:t>.</a:t>
            </a:r>
          </a:p>
          <a:p>
            <a:r>
              <a:rPr lang="en-US" altLang="x-none" dirty="0"/>
              <a:t>Programmer automatically inherits all of the code from Employee!</a:t>
            </a:r>
          </a:p>
          <a:p>
            <a:r>
              <a:rPr lang="en-US" altLang="x-none" dirty="0"/>
              <a:t>The </a:t>
            </a:r>
            <a:r>
              <a:rPr lang="en-US" altLang="x-none" b="1" dirty="0"/>
              <a:t>superclass </a:t>
            </a:r>
            <a:r>
              <a:rPr lang="en-US" altLang="x-none" dirty="0"/>
              <a:t>is Employee, the </a:t>
            </a:r>
            <a:r>
              <a:rPr lang="en-US" altLang="x-none" b="1" dirty="0"/>
              <a:t>subclass</a:t>
            </a:r>
            <a:r>
              <a:rPr lang="en-US" altLang="x-none" dirty="0"/>
              <a:t> is Programmer.</a:t>
            </a:r>
          </a:p>
        </p:txBody>
      </p:sp>
    </p:spTree>
    <p:extLst>
      <p:ext uri="{BB962C8B-B14F-4D97-AF65-F5344CB8AC3E}">
        <p14:creationId xmlns:p14="http://schemas.microsoft.com/office/powerpoint/2010/main" val="127790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2" y="1653989"/>
            <a:ext cx="3644153" cy="1183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dirty="0">
                <a:solidFill>
                  <a:schemeClr val="tx1"/>
                </a:solidFill>
              </a:rPr>
              <a:t>Employee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1" y="3393142"/>
            <a:ext cx="3644153" cy="1183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dirty="0">
                <a:solidFill>
                  <a:schemeClr val="tx1"/>
                </a:solidFill>
              </a:rPr>
              <a:t>Programmer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5132295"/>
            <a:ext cx="3644153" cy="1183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dirty="0">
                <a:solidFill>
                  <a:schemeClr val="tx1"/>
                </a:solidFill>
              </a:rPr>
              <a:t>Karel Programmer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450976" y="1295400"/>
            <a:ext cx="4540624" cy="5181600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Variable types can seem to “inherit” from one other.  We don’t want to have to duplicate code for each one!</a:t>
            </a:r>
          </a:p>
        </p:txBody>
      </p:sp>
      <p:cxnSp>
        <p:nvCxnSpPr>
          <p:cNvPr id="9" name="Straight Arrow Connector 8"/>
          <p:cNvCxnSpPr>
            <a:stCxn id="5" idx="0"/>
            <a:endCxn id="4" idx="2"/>
          </p:cNvCxnSpPr>
          <p:nvPr/>
        </p:nvCxnSpPr>
        <p:spPr>
          <a:xfrm flipV="1">
            <a:off x="2279278" y="2837330"/>
            <a:ext cx="1" cy="55581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279276" y="4576484"/>
            <a:ext cx="1" cy="55581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35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</a:t>
            </a:r>
            <a:r>
              <a:rPr lang="en-US" dirty="0" err="1"/>
              <a:t>GCanvas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Sometimes, we want to be able to have all of our graphics-related code in a separate file.</a:t>
            </a:r>
          </a:p>
          <a:p>
            <a:r>
              <a:rPr lang="en-US" sz="3200" dirty="0"/>
              <a:t>To do this, instead of using the provided </a:t>
            </a:r>
            <a:r>
              <a:rPr lang="en-US" sz="3200" b="1" dirty="0" err="1"/>
              <a:t>GraphicsProgram</a:t>
            </a:r>
            <a:r>
              <a:rPr lang="en-US" sz="3200" dirty="0"/>
              <a:t> canvas, we </a:t>
            </a:r>
            <a:r>
              <a:rPr lang="en-US" sz="3200" b="1" dirty="0"/>
              <a:t>define our own subclass of </a:t>
            </a:r>
            <a:r>
              <a:rPr lang="en-US" sz="3200" b="1" dirty="0" err="1"/>
              <a:t>GCanvas</a:t>
            </a:r>
            <a:r>
              <a:rPr lang="en-US" sz="3200" b="1" dirty="0"/>
              <a:t>,</a:t>
            </a:r>
            <a:r>
              <a:rPr lang="en-US" sz="3200" dirty="0"/>
              <a:t> have our program </a:t>
            </a:r>
            <a:r>
              <a:rPr lang="en-US" sz="3200" b="1" dirty="0"/>
              <a:t>extend Program</a:t>
            </a:r>
            <a:r>
              <a:rPr lang="en-US" sz="3200" dirty="0"/>
              <a:t>, and add our own canvas ourselves.</a:t>
            </a:r>
          </a:p>
          <a:p>
            <a:r>
              <a:rPr lang="en-US" sz="3200" dirty="0"/>
              <a:t>Then, all graphics-related code can go in our </a:t>
            </a:r>
            <a:r>
              <a:rPr lang="en-US" sz="3200" b="1" dirty="0" err="1"/>
              <a:t>GCanvas</a:t>
            </a:r>
            <a:r>
              <a:rPr lang="en-US" sz="3200" dirty="0"/>
              <a:t> subclass.</a:t>
            </a:r>
          </a:p>
        </p:txBody>
      </p:sp>
    </p:spTree>
    <p:extLst>
      <p:ext uri="{BB962C8B-B14F-4D97-AF65-F5344CB8AC3E}">
        <p14:creationId xmlns:p14="http://schemas.microsoft.com/office/powerpoint/2010/main" val="207943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Programmer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Programmer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Employee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timeCoding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...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code()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timeCoding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+= 10;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Programmer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annie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Programmer(“Annie”);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annie.code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	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// from Programmer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annie.promote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	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// from Employee!</a:t>
            </a:r>
          </a:p>
        </p:txBody>
      </p:sp>
    </p:spTree>
    <p:extLst>
      <p:ext uri="{BB962C8B-B14F-4D97-AF65-F5344CB8AC3E}">
        <p14:creationId xmlns:p14="http://schemas.microsoft.com/office/powerpoint/2010/main" val="203390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KarelProgrammer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KarelProgrammer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Programmer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numBeepersPicked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...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pickBeepers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numBeepersPicked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+= 2;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 marL="0" indent="0">
              <a:buNone/>
            </a:pP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KarelProgrammer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colin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3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00" dirty="0" err="1">
                <a:latin typeface="Consolas" charset="0"/>
                <a:ea typeface="Consolas" charset="0"/>
                <a:cs typeface="Consolas" charset="0"/>
              </a:rPr>
              <a:t>KarelProgrammer</a:t>
            </a:r>
            <a:r>
              <a:rPr lang="en-US" sz="2300" dirty="0">
                <a:latin typeface="Consolas" charset="0"/>
                <a:ea typeface="Consolas" charset="0"/>
                <a:cs typeface="Consolas" charset="0"/>
              </a:rPr>
              <a:t>(“Colin”);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colin.pickBeepers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	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// from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KarelProgrammer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colin.code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		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// from Programmer!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colin.promote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		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// From Employee!</a:t>
            </a:r>
          </a:p>
        </p:txBody>
      </p:sp>
    </p:spTree>
    <p:extLst>
      <p:ext uri="{BB962C8B-B14F-4D97-AF65-F5344CB8AC3E}">
        <p14:creationId xmlns:p14="http://schemas.microsoft.com/office/powerpoint/2010/main" val="205836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</a:t>
            </a:r>
            <a:r>
              <a:rPr lang="en-US" dirty="0" err="1"/>
              <a:t>GCanvas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GCanvas</a:t>
            </a:r>
            <a:r>
              <a:rPr lang="en-US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addCenteredSquare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size)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(size, size);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x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getWidth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/ 2.0 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–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rect.getWidth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/ 2.0;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y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getHeight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/ 2.0 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–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rect.getHeight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/ 2.0;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add(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x, y);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8796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</a:t>
            </a:r>
            <a:r>
              <a:rPr lang="en-US" dirty="0" err="1"/>
              <a:t>GCanvas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Graphics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Program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run()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// We have to make our own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GCanvas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now	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canvas =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add(canvas);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	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b="1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canvas.addCenteredSquare</a:t>
            </a:r>
            <a:r>
              <a:rPr lang="en-US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(20);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3040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HashMaps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Inheritance</a:t>
            </a:r>
          </a:p>
          <a:p>
            <a:r>
              <a:rPr lang="en-US" sz="3600" dirty="0"/>
              <a:t>Interactors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Closing Remarks</a:t>
            </a:r>
          </a:p>
        </p:txBody>
      </p:sp>
    </p:spTree>
    <p:extLst>
      <p:ext uri="{BB962C8B-B14F-4D97-AF65-F5344CB8AC3E}">
        <p14:creationId xmlns:p14="http://schemas.microsoft.com/office/powerpoint/2010/main" val="13304409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Interactors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Add interactors in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addActionListeners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to listen for button presses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addActionListener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(this) </a:t>
            </a:r>
            <a:r>
              <a:rPr lang="en-US" dirty="0"/>
              <a:t>on text fields for ENTER</a:t>
            </a:r>
          </a:p>
          <a:p>
            <a:pPr marL="798512" lvl="1" indent="-457200"/>
            <a:r>
              <a:rPr lang="en-US" dirty="0"/>
              <a:t>Plus (usually)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setActionCommand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(command)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actionPerformed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Java will call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actionPerformed</a:t>
            </a:r>
            <a:r>
              <a:rPr lang="en-US" dirty="0"/>
              <a:t> whenever an action event occurs.</a:t>
            </a:r>
          </a:p>
        </p:txBody>
      </p:sp>
    </p:spTree>
    <p:extLst>
      <p:ext uri="{BB962C8B-B14F-4D97-AF65-F5344CB8AC3E}">
        <p14:creationId xmlns:p14="http://schemas.microsoft.com/office/powerpoint/2010/main" val="285849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Interactors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actionPerformed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ActionEvent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e.getActionCommand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().equals(</a:t>
            </a:r>
            <a:r>
              <a:rPr lang="en-US" sz="1900" b="1" dirty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”My Interactor”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)) {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	...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sz="19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... equivalent to ...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actionPerformed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ActionEvent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e.getSource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() ==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myInteractor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	...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6058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</a:t>
            </a:r>
            <a:r>
              <a:rPr lang="en-US" dirty="0" err="1"/>
              <a:t>HashMaps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variable type that represents a collection of </a:t>
            </a:r>
            <a:r>
              <a:rPr lang="en-US" sz="3200" b="1" dirty="0"/>
              <a:t>key-value pairs</a:t>
            </a:r>
            <a:endParaRPr lang="en-US" sz="3200" dirty="0"/>
          </a:p>
          <a:p>
            <a:r>
              <a:rPr lang="en-US" sz="3200" dirty="0"/>
              <a:t>You access values by </a:t>
            </a:r>
            <a:r>
              <a:rPr lang="en-US" sz="3200" i="1" dirty="0"/>
              <a:t>key, </a:t>
            </a:r>
            <a:r>
              <a:rPr lang="en-US" sz="3200" dirty="0"/>
              <a:t>and all keys are </a:t>
            </a:r>
            <a:r>
              <a:rPr lang="en-US" sz="3200" u="sng" dirty="0"/>
              <a:t>unique</a:t>
            </a:r>
            <a:endParaRPr lang="en-US" sz="3200" dirty="0"/>
          </a:p>
          <a:p>
            <a:r>
              <a:rPr lang="en-US" sz="3200" dirty="0"/>
              <a:t>Keys and values can be any type of </a:t>
            </a:r>
            <a:r>
              <a:rPr lang="en-US" sz="3200" b="1" dirty="0"/>
              <a:t>Object </a:t>
            </a:r>
            <a:r>
              <a:rPr lang="en-US" sz="3200" dirty="0"/>
              <a:t>(use wrapper classes to store primitives)</a:t>
            </a:r>
          </a:p>
          <a:p>
            <a:r>
              <a:rPr lang="en-US" sz="3200" dirty="0"/>
              <a:t>Resizable </a:t>
            </a:r>
            <a:r>
              <a:rPr lang="mr-IN" sz="3200" dirty="0"/>
              <a:t>–</a:t>
            </a:r>
            <a:r>
              <a:rPr lang="en-US" sz="3200" dirty="0"/>
              <a:t> can add and remove pairs</a:t>
            </a:r>
          </a:p>
          <a:p>
            <a:r>
              <a:rPr lang="en-US" sz="3200" dirty="0"/>
              <a:t>Has a variety of methods you can use, including </a:t>
            </a:r>
            <a:r>
              <a:rPr lang="en-US" sz="3200" i="1" dirty="0"/>
              <a:t>.</a:t>
            </a:r>
            <a:r>
              <a:rPr lang="en-US" sz="3200" i="1" dirty="0" err="1"/>
              <a:t>containsKey</a:t>
            </a:r>
            <a:r>
              <a:rPr lang="en-US" sz="3200" dirty="0"/>
              <a:t>, </a:t>
            </a:r>
            <a:r>
              <a:rPr lang="en-US" sz="3200" i="1" dirty="0"/>
              <a:t>.put</a:t>
            </a:r>
            <a:r>
              <a:rPr lang="en-US" sz="3200" dirty="0"/>
              <a:t>, </a:t>
            </a:r>
            <a:r>
              <a:rPr lang="en-US" sz="3200" i="1" dirty="0"/>
              <a:t>.get</a:t>
            </a:r>
            <a:r>
              <a:rPr lang="en-US" sz="3200" dirty="0"/>
              <a:t>, .</a:t>
            </a:r>
            <a:r>
              <a:rPr lang="en-US" sz="3200" i="1" dirty="0" err="1"/>
              <a:t>keySet</a:t>
            </a:r>
            <a:r>
              <a:rPr lang="en-US" sz="3200" dirty="0"/>
              <a:t>, etc.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999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7"/>
    </mc:Choice>
    <mc:Fallback xmlns="">
      <p:transition spd="slow" advTm="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</a:t>
            </a:r>
            <a:r>
              <a:rPr lang="en-US" dirty="0" err="1"/>
              <a:t>SplatterPaint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0" y="1395112"/>
            <a:ext cx="7517219" cy="524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319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</a:t>
            </a:r>
            <a:r>
              <a:rPr lang="en-US" dirty="0" err="1"/>
              <a:t>SplatterPaint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new “splatter” (</a:t>
            </a:r>
            <a:r>
              <a:rPr lang="en-US" dirty="0" err="1"/>
              <a:t>GOval</a:t>
            </a:r>
            <a:r>
              <a:rPr lang="en-US" dirty="0"/>
              <a:t>) every time the user clicks on the “Yellow” or “Orange” buttons.</a:t>
            </a:r>
          </a:p>
          <a:p>
            <a:r>
              <a:rPr lang="en-US" dirty="0"/>
              <a:t>If the user presses “ENTER” in the text field, add a yellow splatter.</a:t>
            </a:r>
          </a:p>
          <a:p>
            <a:r>
              <a:rPr lang="en-US" dirty="0"/>
              <a:t>The splatter’s diameter should be what is entered in the text box (assume it’s valid), and placed randomly </a:t>
            </a:r>
            <a:r>
              <a:rPr lang="en-US" b="1" dirty="0"/>
              <a:t>entirely onscreen.</a:t>
            </a:r>
          </a:p>
          <a:p>
            <a:r>
              <a:rPr lang="en-US" dirty="0"/>
              <a:t>If the user clicks “Randomize”, </a:t>
            </a:r>
            <a:r>
              <a:rPr lang="en-US" b="1" dirty="0"/>
              <a:t>all onscreen splatters</a:t>
            </a:r>
            <a:r>
              <a:rPr lang="en-US" dirty="0"/>
              <a:t> should be changed to different random colors.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How would we implement this?  How should we design our custom </a:t>
            </a:r>
            <a:r>
              <a:rPr lang="en-US" b="1" dirty="0" err="1"/>
              <a:t>GCanvas</a:t>
            </a:r>
            <a:r>
              <a:rPr lang="en-US" b="1" dirty="0"/>
              <a:t> class?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890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err="1"/>
              <a:t>SplatterPaint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SplatterPaint</a:t>
            </a:r>
            <a:r>
              <a:rPr lang="en-US" dirty="0"/>
              <a:t> class that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extends Program</a:t>
            </a:r>
            <a:r>
              <a:rPr lang="en-US" dirty="0"/>
              <a:t>, to which we add our custom </a:t>
            </a:r>
            <a:r>
              <a:rPr lang="en-US" dirty="0" err="1"/>
              <a:t>GCanvas</a:t>
            </a:r>
            <a:r>
              <a:rPr lang="en-US" dirty="0"/>
              <a:t>.</a:t>
            </a:r>
          </a:p>
          <a:p>
            <a:r>
              <a:rPr lang="en-US" dirty="0"/>
              <a:t>Have a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SplatterPaintCanvas</a:t>
            </a:r>
            <a:r>
              <a:rPr lang="en-US" dirty="0"/>
              <a:t> class that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extends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GCanvas</a:t>
            </a:r>
            <a:r>
              <a:rPr lang="en-US" dirty="0"/>
              <a:t>, which contains all graphics logic. It could have public methods such as:</a:t>
            </a:r>
          </a:p>
          <a:p>
            <a:pPr lvl="1"/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addSplatter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diameter, Color color)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ea typeface="Consolas" charset="0"/>
                <a:cs typeface="Consolas" charset="0"/>
              </a:rPr>
              <a:t>Adds a splatter with the given diameter and color randomly onscreen </a:t>
            </a:r>
            <a:endParaRPr lang="en-US" b="1" dirty="0">
              <a:ea typeface="Consolas" charset="0"/>
              <a:cs typeface="Consolas" charset="0"/>
            </a:endParaRPr>
          </a:p>
          <a:p>
            <a:pPr lvl="1"/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randomizeColors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>
                <a:ea typeface="Consolas" charset="0"/>
                <a:cs typeface="Consolas" charset="0"/>
              </a:rPr>
              <a:t>Randomizes the colors of all onscreen splatters.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46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SplatterPaint.java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SplatterPaint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Program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The width of the diameter text field (in chars)</a:t>
            </a:r>
          </a:p>
          <a:p>
            <a:pPr marL="0" indent="0">
              <a:buNone/>
            </a:pP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	private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static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final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DIAMETER_FIELD_WIDTH = 15;</a:t>
            </a:r>
          </a:p>
          <a:p>
            <a:pPr marL="0" indent="0">
              <a:buNone/>
            </a:pPr>
            <a:endParaRPr lang="en-US" sz="21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// The field for entering the splatter diameter</a:t>
            </a:r>
          </a:p>
          <a:p>
            <a:pPr marL="0" indent="0">
              <a:buNone/>
            </a:pP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	private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JTextField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diameterField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endParaRPr lang="en-US" sz="21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// The custom canvas that displays all splatters</a:t>
            </a:r>
          </a:p>
          <a:p>
            <a:pPr marL="0" indent="0">
              <a:buNone/>
            </a:pP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	private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SplatterPaintCanvas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canvas;</a:t>
            </a:r>
          </a:p>
          <a:p>
            <a:pPr marL="0" indent="0">
              <a:buNone/>
            </a:pPr>
            <a:endParaRPr lang="en-US" sz="21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 marL="0" indent="0">
              <a:buNone/>
            </a:pPr>
            <a:endParaRPr lang="en-US" sz="21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1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3888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SplatterPaint.java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canvas =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SplatterPaintCanvas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add(canvas);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// Add the text field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add(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JLabel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("Diameter: "),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SOUTH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diameterField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JTextField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DIAMETER_FIELD_WIDTH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diameterField.setActionCommand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("Yellow");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diameterField.addActionListener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this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add(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diameterField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SOUTH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// Add the buttons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add(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JButton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("Yellow"),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SOUTH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add(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JButton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("Orange"),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SOUTH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add(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JButton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("Randomize"),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SOUTH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addActionListeners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7638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SplatterPaint.java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actionPerformed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ActionEvent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e)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e.getActionCommand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().equals("Yellow")) {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	// Add a yellow circle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diameter =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Integer.parseInt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diameterField.getText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canvas.addSplatter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(diameter,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Color.yellow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}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e.getActionCommand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().equals("Orange")) {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	// Add an orange circle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diameter =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Integer.parseInt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diameterField.getText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canvas.addSplatter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(diameter,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Color.orange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}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else if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e.getActionCommand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().equals("Randomize")) {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	// Randomize all existing </a:t>
            </a:r>
            <a:r>
              <a:rPr lang="en-US" sz="1900" u="sng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splatters</a:t>
            </a:r>
            <a:endParaRPr lang="en-US" sz="1900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canvas.randomizeColors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97994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SplatterPaintCanvas.java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SplatterPaintCanvas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GCanvas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splatters;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SplatterPaintCanvas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splatters =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1700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SplatterPaintCanvas.java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addSplatter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1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diameter, Color color) {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x =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	.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(0,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getWidth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() - diameter);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y =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	.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(0,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getHeight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() - diameter);</a:t>
            </a:r>
          </a:p>
          <a:p>
            <a:pPr marL="0" indent="0">
              <a:buNone/>
            </a:pPr>
            <a:endParaRPr lang="en-US" sz="21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splatter = </a:t>
            </a: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(x, y, diameter, diameter);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splatter.setFilled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splatter.setColor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(color);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add(splatter);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splatters.add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(splatter);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36688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SplatterPaintCanvas.java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randomizeColors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splatter : splatters) {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Color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newColor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nextColor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splatter.setColor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newColor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5564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HashMaps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Inheritance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Interactors</a:t>
            </a:r>
          </a:p>
          <a:p>
            <a:r>
              <a:rPr lang="en-US" sz="3600" dirty="0"/>
              <a:t>Closing Remarks</a:t>
            </a:r>
          </a:p>
        </p:txBody>
      </p:sp>
    </p:spTree>
    <p:extLst>
      <p:ext uri="{BB962C8B-B14F-4D97-AF65-F5344CB8AC3E}">
        <p14:creationId xmlns:p14="http://schemas.microsoft.com/office/powerpoint/2010/main" val="1121818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HashMap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Phone book: </a:t>
            </a:r>
            <a:r>
              <a:rPr lang="en-US" sz="3200" dirty="0"/>
              <a:t>name -&gt; phone number</a:t>
            </a:r>
          </a:p>
          <a:p>
            <a:r>
              <a:rPr lang="en-US" sz="3200" b="1" dirty="0"/>
              <a:t>Search engine:</a:t>
            </a:r>
            <a:r>
              <a:rPr lang="en-US" sz="3200" dirty="0"/>
              <a:t> URL -&gt; webpage</a:t>
            </a:r>
          </a:p>
          <a:p>
            <a:r>
              <a:rPr lang="en-US" sz="3200" b="1" dirty="0"/>
              <a:t>Dictionary</a:t>
            </a:r>
            <a:r>
              <a:rPr lang="en-US" sz="3200" dirty="0"/>
              <a:t>: word -&gt; definition</a:t>
            </a:r>
          </a:p>
          <a:p>
            <a:r>
              <a:rPr lang="en-US" sz="3200" b="1" dirty="0"/>
              <a:t>Bank</a:t>
            </a:r>
            <a:r>
              <a:rPr lang="en-US" sz="3200" dirty="0"/>
              <a:t>: account # -&gt; balance</a:t>
            </a:r>
          </a:p>
          <a:p>
            <a:r>
              <a:rPr lang="en-US" sz="3200" b="1" dirty="0"/>
              <a:t>Social Network</a:t>
            </a:r>
            <a:r>
              <a:rPr lang="en-US" sz="3200" dirty="0"/>
              <a:t>: name -&gt; profile</a:t>
            </a:r>
          </a:p>
          <a:p>
            <a:r>
              <a:rPr lang="en-US" sz="3200" b="1" dirty="0"/>
              <a:t>Counter</a:t>
            </a:r>
            <a:r>
              <a:rPr lang="en-US" sz="3200" dirty="0"/>
              <a:t>: text -&gt; # occurrences</a:t>
            </a:r>
            <a:endParaRPr lang="en-US" sz="3200" b="1" dirty="0"/>
          </a:p>
          <a:p>
            <a:r>
              <a:rPr lang="en-US" sz="3200" dirty="0"/>
              <a:t>And many more</a:t>
            </a:r>
            <a:r>
              <a:rPr lang="mr-IN" sz="3200" dirty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537104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Day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859815" y="2004735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4827887" y="3949422"/>
            <a:ext cx="1981200" cy="990600"/>
            <a:chOff x="3184" y="3336"/>
            <a:chExt cx="1248" cy="624"/>
          </a:xfrm>
        </p:grpSpPr>
        <p:sp>
          <p:nvSpPr>
            <p:cNvPr id="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2229149" y="2311122"/>
            <a:ext cx="4549782" cy="2965450"/>
            <a:chOff x="1547" y="2304"/>
            <a:chExt cx="2866" cy="1868"/>
          </a:xfrm>
        </p:grpSpPr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2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2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2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2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2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2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2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2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2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29" name="Group 36"/>
          <p:cNvGrpSpPr>
            <a:grpSpLocks/>
          </p:cNvGrpSpPr>
          <p:nvPr/>
        </p:nvGrpSpPr>
        <p:grpSpPr bwMode="auto">
          <a:xfrm>
            <a:off x="2944053" y="4012922"/>
            <a:ext cx="795338" cy="846138"/>
            <a:chOff x="216" y="2155"/>
            <a:chExt cx="501" cy="533"/>
          </a:xfrm>
        </p:grpSpPr>
        <p:sp>
          <p:nvSpPr>
            <p:cNvPr id="30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1" name="Picture 38" descr="Kare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62" y="4172778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495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1401" y="1164266"/>
            <a:ext cx="4526473" cy="2239648"/>
          </a:xfrm>
          <a:prstGeom prst="rect">
            <a:avLst/>
          </a:prstGeom>
        </p:spPr>
      </p:pic>
      <p:pic>
        <p:nvPicPr>
          <p:cNvPr id="5" name="Picture 4" descr="Screen Shot 2016-06-20 at 11.02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386" y="3855262"/>
            <a:ext cx="6804434" cy="290285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94635" y="1174511"/>
            <a:ext cx="0" cy="2784325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 flipH="1">
            <a:off x="4594635" y="3678246"/>
            <a:ext cx="7777" cy="3079867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73816" y="3403914"/>
            <a:ext cx="1184940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Before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3937" y="3388359"/>
            <a:ext cx="90120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4000963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Are Like Boxes!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1684" y="1626781"/>
            <a:ext cx="5018494" cy="5018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9182" y="3758519"/>
            <a:ext cx="3312114" cy="248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806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Are Like Toasters!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993683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517" y="1361002"/>
            <a:ext cx="2143658" cy="2141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7187" y="1166761"/>
            <a:ext cx="2813879" cy="225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97911" y="3298170"/>
            <a:ext cx="1896673" cy="47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646" dirty="0">
                <a:solidFill>
                  <a:srgbClr val="010000"/>
                </a:solidFill>
              </a:rPr>
              <a:t>parameter(s)</a:t>
            </a:r>
          </a:p>
        </p:txBody>
      </p:sp>
      <p:pic>
        <p:nvPicPr>
          <p:cNvPr id="8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1590" y="874523"/>
            <a:ext cx="2694884" cy="269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5481" y="848276"/>
            <a:ext cx="2217154" cy="266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7444709" y="3250921"/>
            <a:ext cx="994183" cy="47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646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5021125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Variable Love Story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019" y="1417215"/>
            <a:ext cx="8319696" cy="378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7204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Variable Love Story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019" y="1417215"/>
            <a:ext cx="8319696" cy="378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9179" y="3689497"/>
            <a:ext cx="2902688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600" dirty="0"/>
              <a:t>origin</a:t>
            </a:r>
          </a:p>
        </p:txBody>
      </p:sp>
    </p:spTree>
    <p:extLst>
      <p:ext uri="{BB962C8B-B14F-4D97-AF65-F5344CB8AC3E}">
        <p14:creationId xmlns:p14="http://schemas.microsoft.com/office/powerpoint/2010/main" val="9376466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08814"/>
            <a:ext cx="9168727" cy="4928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3196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Graphics, Animation, Classes!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7D008-AAE5-8044-BD94-0BD022A51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63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389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/>
              <a:t>Anyone can be a computer scientist.</a:t>
            </a:r>
          </a:p>
        </p:txBody>
      </p:sp>
    </p:spTree>
    <p:extLst>
      <p:ext uri="{BB962C8B-B14F-4D97-AF65-F5344CB8AC3E}">
        <p14:creationId xmlns:p14="http://schemas.microsoft.com/office/powerpoint/2010/main" val="19368244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/>
              <a:t>Anyone can use computer science without being a computer scientist.</a:t>
            </a:r>
          </a:p>
        </p:txBody>
      </p:sp>
    </p:spTree>
    <p:extLst>
      <p:ext uri="{BB962C8B-B14F-4D97-AF65-F5344CB8AC3E}">
        <p14:creationId xmlns:p14="http://schemas.microsoft.com/office/powerpoint/2010/main" val="133243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4200" dirty="0"/>
              <a:t>Review: </a:t>
            </a:r>
            <a:r>
              <a:rPr lang="en-US" altLang="x-none" sz="4200" dirty="0" err="1"/>
              <a:t>HashMap</a:t>
            </a:r>
            <a:r>
              <a:rPr lang="en-US" altLang="x-none" sz="4200" dirty="0"/>
              <a:t> Operations</a:t>
            </a:r>
          </a:p>
        </p:txBody>
      </p:sp>
      <p:sp>
        <p:nvSpPr>
          <p:cNvPr id="163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3028950" algn="l"/>
                <a:tab pos="3489325" algn="l"/>
              </a:tabLst>
            </a:pPr>
            <a:r>
              <a:rPr lang="en-US" altLang="x-none" b="1" i="1" dirty="0" err="1">
                <a:latin typeface="Consolas" charset="0"/>
              </a:rPr>
              <a:t>m</a:t>
            </a:r>
            <a:r>
              <a:rPr lang="en-US" altLang="x-none" b="1" dirty="0" err="1">
                <a:latin typeface="Consolas" charset="0"/>
              </a:rPr>
              <a:t>.</a:t>
            </a:r>
            <a:r>
              <a:rPr lang="en-US" altLang="x-none" dirty="0" err="1">
                <a:latin typeface="Consolas" charset="0"/>
              </a:rPr>
              <a:t>put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key</a:t>
            </a:r>
            <a:r>
              <a:rPr lang="en-US" altLang="x-none" dirty="0">
                <a:latin typeface="Consolas" charset="0"/>
              </a:rPr>
              <a:t>, </a:t>
            </a:r>
            <a:r>
              <a:rPr lang="en-US" altLang="x-none" b="1" i="1" dirty="0">
                <a:latin typeface="Consolas" charset="0"/>
              </a:rPr>
              <a:t>value</a:t>
            </a:r>
            <a:r>
              <a:rPr lang="en-US" altLang="x-none" dirty="0">
                <a:latin typeface="Consolas" charset="0"/>
              </a:rPr>
              <a:t>);</a:t>
            </a:r>
            <a:r>
              <a:rPr lang="en-US" altLang="x-none" dirty="0"/>
              <a:t>	Adds a key/value pair to the map.</a:t>
            </a:r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m.put</a:t>
            </a:r>
            <a:r>
              <a:rPr lang="en-US" altLang="x-none" dirty="0">
                <a:latin typeface="Consolas" charset="0"/>
              </a:rPr>
              <a:t>("Eric", "650-123-4567"); </a:t>
            </a:r>
          </a:p>
          <a:p>
            <a:pPr lvl="2">
              <a:tabLst>
                <a:tab pos="3028950" algn="l"/>
                <a:tab pos="3489325" algn="l"/>
              </a:tabLst>
            </a:pPr>
            <a:r>
              <a:rPr lang="en-US" altLang="x-none" dirty="0"/>
              <a:t>Replaces any previous value for that key.</a:t>
            </a:r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endParaRPr lang="en-US" altLang="x-none" dirty="0"/>
          </a:p>
          <a:p>
            <a:pPr>
              <a:tabLst>
                <a:tab pos="3028950" algn="l"/>
                <a:tab pos="3489325" algn="l"/>
              </a:tabLst>
            </a:pPr>
            <a:r>
              <a:rPr lang="en-US" altLang="x-none" b="1" i="1" dirty="0" err="1">
                <a:latin typeface="Consolas" charset="0"/>
              </a:rPr>
              <a:t>m</a:t>
            </a:r>
            <a:r>
              <a:rPr lang="en-US" altLang="x-none" b="1" dirty="0" err="1">
                <a:latin typeface="Consolas" charset="0"/>
              </a:rPr>
              <a:t>.</a:t>
            </a:r>
            <a:r>
              <a:rPr lang="en-US" altLang="x-none" dirty="0" err="1">
                <a:latin typeface="Consolas" charset="0"/>
              </a:rPr>
              <a:t>get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key</a:t>
            </a:r>
            <a:r>
              <a:rPr lang="en-US" altLang="x-none" dirty="0">
                <a:latin typeface="Consolas" charset="0"/>
              </a:rPr>
              <a:t>)</a:t>
            </a:r>
            <a:r>
              <a:rPr lang="en-US" altLang="x-none" dirty="0"/>
              <a:t>  	Returns the value paired with the given key.</a:t>
            </a:r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r>
              <a:rPr lang="en-US" altLang="x-none" dirty="0">
                <a:latin typeface="Consolas" charset="0"/>
              </a:rPr>
              <a:t>	String </a:t>
            </a:r>
            <a:r>
              <a:rPr lang="en-US" altLang="x-none" dirty="0" err="1">
                <a:latin typeface="Consolas" charset="0"/>
              </a:rPr>
              <a:t>phoneNum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m.get</a:t>
            </a:r>
            <a:r>
              <a:rPr lang="en-US" altLang="x-none" dirty="0">
                <a:latin typeface="Consolas" charset="0"/>
              </a:rPr>
              <a:t>("Jenny");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"867-5309"</a:t>
            </a:r>
          </a:p>
          <a:p>
            <a:pPr lvl="2">
              <a:tabLst>
                <a:tab pos="3028950" algn="l"/>
                <a:tab pos="3489325" algn="l"/>
              </a:tabLst>
            </a:pPr>
            <a:r>
              <a:rPr lang="en-US" altLang="x-none" dirty="0"/>
              <a:t>Returns null if the key is not found.</a:t>
            </a:r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r>
              <a:rPr lang="en-US" altLang="x-none" dirty="0"/>
              <a:t>	</a:t>
            </a:r>
          </a:p>
          <a:p>
            <a:pPr>
              <a:tabLst>
                <a:tab pos="3028950" algn="l"/>
                <a:tab pos="3489325" algn="l"/>
              </a:tabLst>
            </a:pPr>
            <a:r>
              <a:rPr lang="en-US" altLang="x-none" b="1" dirty="0" err="1">
                <a:latin typeface="Consolas" charset="0"/>
              </a:rPr>
              <a:t>m.remove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i="1" dirty="0">
                <a:latin typeface="Consolas" charset="0"/>
              </a:rPr>
              <a:t>key</a:t>
            </a:r>
            <a:r>
              <a:rPr lang="en-US" altLang="x-none" dirty="0">
                <a:latin typeface="Consolas" charset="0"/>
              </a:rPr>
              <a:t>);	</a:t>
            </a:r>
            <a:r>
              <a:rPr lang="en-US" altLang="x-none" dirty="0"/>
              <a:t>Removes the</a:t>
            </a:r>
            <a:br>
              <a:rPr lang="en-US" altLang="x-none" dirty="0"/>
            </a:br>
            <a:r>
              <a:rPr lang="en-US" altLang="x-none" dirty="0"/>
              <a:t>given key and its paired value.</a:t>
            </a:r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m.remove</a:t>
            </a:r>
            <a:r>
              <a:rPr lang="en-US" altLang="x-none" dirty="0">
                <a:latin typeface="Consolas" charset="0"/>
              </a:rPr>
              <a:t>(“Annie”);</a:t>
            </a:r>
          </a:p>
          <a:p>
            <a:pPr lvl="2">
              <a:tabLst>
                <a:tab pos="3028950" algn="l"/>
                <a:tab pos="3489325" algn="l"/>
              </a:tabLst>
            </a:pPr>
            <a:r>
              <a:rPr lang="en-US" altLang="x-none" dirty="0"/>
              <a:t>Has no effect if the key is not in the map.</a:t>
            </a:r>
          </a:p>
        </p:txBody>
      </p:sp>
      <p:sp>
        <p:nvSpPr>
          <p:cNvPr id="1631253" name="Text Box 21"/>
          <p:cNvSpPr txBox="1">
            <a:spLocks noChangeArrowheads="1"/>
          </p:cNvSpPr>
          <p:nvPr/>
        </p:nvSpPr>
        <p:spPr bwMode="auto">
          <a:xfrm>
            <a:off x="5743575" y="4473575"/>
            <a:ext cx="2752677" cy="14773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/>
              <a:t>   </a:t>
            </a:r>
            <a:r>
              <a:rPr lang="en-US" altLang="x-none" u="sng" dirty="0"/>
              <a:t>key</a:t>
            </a:r>
            <a:r>
              <a:rPr lang="en-US" altLang="x-none" dirty="0"/>
              <a:t>                   </a:t>
            </a:r>
            <a:r>
              <a:rPr lang="en-US" altLang="x-none" u="sng" dirty="0"/>
              <a:t>value</a:t>
            </a:r>
          </a:p>
          <a:p>
            <a:r>
              <a:rPr lang="en-US" altLang="x-none" dirty="0"/>
              <a:t>"Jenny”         → "867-5309"</a:t>
            </a:r>
          </a:p>
          <a:p>
            <a:r>
              <a:rPr lang="en-US" altLang="x-none" dirty="0"/>
              <a:t>"Mehran"     → "123-4567"</a:t>
            </a:r>
          </a:p>
          <a:p>
            <a:r>
              <a:rPr lang="en-US" altLang="x-none" dirty="0"/>
              <a:t>"Marty"        → "685-2181"</a:t>
            </a:r>
          </a:p>
          <a:p>
            <a:r>
              <a:rPr lang="en-US" altLang="x-none" dirty="0"/>
              <a:t>"Chris”          → "947-2176"</a:t>
            </a:r>
          </a:p>
        </p:txBody>
      </p:sp>
    </p:spTree>
    <p:extLst>
      <p:ext uri="{BB962C8B-B14F-4D97-AF65-F5344CB8AC3E}">
        <p14:creationId xmlns:p14="http://schemas.microsoft.com/office/powerpoint/2010/main" val="48199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/>
              <a:t>Computer science is using computing to solve problems.</a:t>
            </a:r>
          </a:p>
        </p:txBody>
      </p:sp>
    </p:spTree>
    <p:extLst>
      <p:ext uri="{BB962C8B-B14F-4D97-AF65-F5344CB8AC3E}">
        <p14:creationId xmlns:p14="http://schemas.microsoft.com/office/powerpoint/2010/main" val="18063284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b="1" dirty="0"/>
              <a:t>Anyone</a:t>
            </a:r>
            <a:r>
              <a:rPr lang="en-US" sz="8600" dirty="0"/>
              <a:t> is</a:t>
            </a:r>
            <a:r>
              <a:rPr lang="en-US" sz="8600" b="1" dirty="0"/>
              <a:t> welcome </a:t>
            </a:r>
            <a:r>
              <a:rPr lang="en-US" sz="8600" dirty="0"/>
              <a:t>to study computer science.</a:t>
            </a:r>
          </a:p>
        </p:txBody>
      </p:sp>
    </p:spTree>
    <p:extLst>
      <p:ext uri="{BB962C8B-B14F-4D97-AF65-F5344CB8AC3E}">
        <p14:creationId xmlns:p14="http://schemas.microsoft.com/office/powerpoint/2010/main" val="4516108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/>
              <a:t>We hope 106A excited you to use the CS you know and to learn more!</a:t>
            </a:r>
          </a:p>
        </p:txBody>
      </p:sp>
    </p:spTree>
    <p:extLst>
      <p:ext uri="{BB962C8B-B14F-4D97-AF65-F5344CB8AC3E}">
        <p14:creationId xmlns:p14="http://schemas.microsoft.com/office/powerpoint/2010/main" val="1443784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4200" dirty="0"/>
              <a:t>Review: </a:t>
            </a:r>
            <a:r>
              <a:rPr lang="en-US" altLang="x-none" sz="4200" dirty="0" err="1"/>
              <a:t>HashMap</a:t>
            </a:r>
            <a:r>
              <a:rPr lang="en-US" altLang="x-none" sz="4200" dirty="0"/>
              <a:t> Operations</a:t>
            </a:r>
          </a:p>
        </p:txBody>
      </p:sp>
      <p:sp>
        <p:nvSpPr>
          <p:cNvPr id="163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3028950" algn="l"/>
                <a:tab pos="3489325" algn="l"/>
              </a:tabLst>
            </a:pPr>
            <a:r>
              <a:rPr lang="en-US" altLang="x-none" b="1" i="1" dirty="0" err="1">
                <a:latin typeface="Consolas" charset="0"/>
              </a:rPr>
              <a:t>m</a:t>
            </a:r>
            <a:r>
              <a:rPr lang="en-US" altLang="x-none" b="1" dirty="0" err="1">
                <a:latin typeface="Consolas" charset="0"/>
              </a:rPr>
              <a:t>.</a:t>
            </a:r>
            <a:r>
              <a:rPr lang="en-US" altLang="x-none" dirty="0" err="1">
                <a:latin typeface="Consolas" charset="0"/>
              </a:rPr>
              <a:t>containsKey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key</a:t>
            </a:r>
            <a:r>
              <a:rPr lang="en-US" altLang="x-none" dirty="0">
                <a:latin typeface="Consolas" charset="0"/>
              </a:rPr>
              <a:t>);</a:t>
            </a:r>
            <a:r>
              <a:rPr lang="en-US" altLang="x-none" dirty="0"/>
              <a:t>  Returns true if the key is in the map, false otherwise</a:t>
            </a:r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endParaRPr lang="en-US" altLang="x-none" dirty="0"/>
          </a:p>
          <a:p>
            <a:pPr>
              <a:tabLst>
                <a:tab pos="3028950" algn="l"/>
                <a:tab pos="3489325" algn="l"/>
              </a:tabLst>
            </a:pPr>
            <a:r>
              <a:rPr lang="en-US" altLang="x-none" b="1" i="1" dirty="0" err="1">
                <a:latin typeface="Consolas" charset="0"/>
              </a:rPr>
              <a:t>m</a:t>
            </a:r>
            <a:r>
              <a:rPr lang="en-US" altLang="x-none" b="1" dirty="0" err="1">
                <a:latin typeface="Consolas" charset="0"/>
              </a:rPr>
              <a:t>.</a:t>
            </a:r>
            <a:r>
              <a:rPr lang="en-US" altLang="x-none" dirty="0" err="1">
                <a:latin typeface="Consolas" charset="0"/>
              </a:rPr>
              <a:t>size</a:t>
            </a:r>
            <a:r>
              <a:rPr lang="en-US" altLang="x-none" dirty="0">
                <a:latin typeface="Consolas" charset="0"/>
              </a:rPr>
              <a:t>();</a:t>
            </a:r>
            <a:r>
              <a:rPr lang="en-US" altLang="x-none" dirty="0"/>
              <a:t>     Returns the number of key/value pairs in the map.</a:t>
            </a:r>
          </a:p>
          <a:p>
            <a:pPr>
              <a:tabLst>
                <a:tab pos="3028950" algn="l"/>
                <a:tab pos="3489325" algn="l"/>
              </a:tabLst>
            </a:pPr>
            <a:endParaRPr lang="en-US" altLang="x-none" dirty="0"/>
          </a:p>
          <a:p>
            <a:pPr>
              <a:tabLst>
                <a:tab pos="3028950" algn="l"/>
                <a:tab pos="3489325" algn="l"/>
              </a:tabLst>
            </a:pPr>
            <a:r>
              <a:rPr lang="en-US" altLang="x-none" dirty="0"/>
              <a:t>To iterate over a map:</a:t>
            </a:r>
          </a:p>
          <a:p>
            <a:pPr marL="0" indent="0">
              <a:buNone/>
              <a:tabLst>
                <a:tab pos="3028950" algn="l"/>
                <a:tab pos="3489325" algn="l"/>
              </a:tabLst>
            </a:pPr>
            <a:endParaRPr lang="en-US" altLang="x-none" b="1" dirty="0">
              <a:latin typeface="Consolas" charset="0"/>
            </a:endParaRPr>
          </a:p>
          <a:p>
            <a:pPr marL="0" indent="0">
              <a:buNone/>
              <a:tabLst>
                <a:tab pos="3028950" algn="l"/>
                <a:tab pos="3489325" algn="l"/>
              </a:tabLst>
            </a:pPr>
            <a:r>
              <a:rPr lang="en-US" altLang="x-none" b="1" dirty="0">
                <a:latin typeface="Consolas" charset="0"/>
              </a:rPr>
              <a:t>for (</a:t>
            </a:r>
            <a:r>
              <a:rPr lang="en-US" altLang="x-none" b="1" dirty="0" err="1">
                <a:latin typeface="Consolas" charset="0"/>
              </a:rPr>
              <a:t>KeyType</a:t>
            </a:r>
            <a:r>
              <a:rPr lang="en-US" altLang="x-none" b="1" dirty="0">
                <a:latin typeface="Consolas" charset="0"/>
              </a:rPr>
              <a:t> key : </a:t>
            </a:r>
            <a:r>
              <a:rPr lang="en-US" altLang="x-none" b="1" dirty="0" err="1">
                <a:latin typeface="Consolas" charset="0"/>
              </a:rPr>
              <a:t>map.keySet</a:t>
            </a:r>
            <a:r>
              <a:rPr lang="en-US" altLang="x-none" b="1" dirty="0">
                <a:latin typeface="Consolas" charset="0"/>
              </a:rPr>
              <a:t>()) {</a:t>
            </a:r>
          </a:p>
          <a:p>
            <a:pPr marL="0" indent="0">
              <a:buNone/>
              <a:tabLst>
                <a:tab pos="3028950" algn="l"/>
                <a:tab pos="3489325" algn="l"/>
              </a:tabLst>
            </a:pPr>
            <a:r>
              <a:rPr lang="en-US" altLang="x-none" b="1" dirty="0">
                <a:latin typeface="Consolas" charset="0"/>
              </a:rPr>
              <a:t>   </a:t>
            </a:r>
            <a:r>
              <a:rPr lang="en-US" altLang="x-none" b="1" dirty="0" err="1">
                <a:latin typeface="Consolas" charset="0"/>
              </a:rPr>
              <a:t>ValueType</a:t>
            </a:r>
            <a:r>
              <a:rPr lang="en-US" altLang="x-none" b="1" dirty="0">
                <a:latin typeface="Consolas" charset="0"/>
              </a:rPr>
              <a:t> value = </a:t>
            </a:r>
            <a:r>
              <a:rPr lang="en-US" altLang="x-none" b="1" dirty="0" err="1">
                <a:latin typeface="Consolas" charset="0"/>
              </a:rPr>
              <a:t>map.get</a:t>
            </a:r>
            <a:r>
              <a:rPr lang="en-US" altLang="x-none" b="1" dirty="0">
                <a:latin typeface="Consolas" charset="0"/>
              </a:rPr>
              <a:t>(key);</a:t>
            </a:r>
          </a:p>
          <a:p>
            <a:pPr marL="0" indent="0">
              <a:buNone/>
              <a:tabLst>
                <a:tab pos="3028950" algn="l"/>
                <a:tab pos="3489325" algn="l"/>
              </a:tabLst>
            </a:pPr>
            <a:r>
              <a:rPr lang="en-US" altLang="x-none" b="1" dirty="0">
                <a:latin typeface="Consolas" charset="0"/>
              </a:rPr>
              <a:t>   // Do something with key and/or value</a:t>
            </a:r>
          </a:p>
          <a:p>
            <a:pPr marL="0" indent="0">
              <a:buNone/>
              <a:tabLst>
                <a:tab pos="3028950" algn="l"/>
                <a:tab pos="3489325" algn="l"/>
              </a:tabLst>
            </a:pPr>
            <a:r>
              <a:rPr lang="en-US" altLang="x-none" b="1" dirty="0">
                <a:latin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164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0.3|0.2|0.2"/>
</p:tagLst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10248</TotalTime>
  <Words>2197</Words>
  <Application>Microsoft Macintosh PowerPoint</Application>
  <PresentationFormat>On-screen Show (4:3)</PresentationFormat>
  <Paragraphs>844</Paragraphs>
  <Slides>82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4" baseType="lpstr">
      <vt:lpstr>ＭＳ Ｐゴシック</vt:lpstr>
      <vt:lpstr>Andale Mono</vt:lpstr>
      <vt:lpstr>Arial</vt:lpstr>
      <vt:lpstr>Calibri</vt:lpstr>
      <vt:lpstr>Consolas</vt:lpstr>
      <vt:lpstr>Courier</vt:lpstr>
      <vt:lpstr>Symbol</vt:lpstr>
      <vt:lpstr>Tahoma</vt:lpstr>
      <vt:lpstr>Times New Roman</vt:lpstr>
      <vt:lpstr>Verdana</vt:lpstr>
      <vt:lpstr>Wingdings</vt:lpstr>
      <vt:lpstr>DarkRedTop</vt:lpstr>
      <vt:lpstr>CS 106A, Lecture 28 Final Exam Review 2</vt:lpstr>
      <vt:lpstr>Plan for today</vt:lpstr>
      <vt:lpstr>Plan for today</vt:lpstr>
      <vt:lpstr>Announcements</vt:lpstr>
      <vt:lpstr>Plan for today</vt:lpstr>
      <vt:lpstr>Review: HashMaps</vt:lpstr>
      <vt:lpstr>HashMap Examples</vt:lpstr>
      <vt:lpstr>Review: HashMap Operations</vt:lpstr>
      <vt:lpstr>Review: HashMap Operations</vt:lpstr>
      <vt:lpstr>What data structure should I use?</vt:lpstr>
      <vt:lpstr>Practice: Anagrams</vt:lpstr>
      <vt:lpstr>Key Idea: Anagrams</vt:lpstr>
      <vt:lpstr>Anagrams Solution</vt:lpstr>
      <vt:lpstr>Anagrams Solution</vt:lpstr>
      <vt:lpstr>Anagrams Solution</vt:lpstr>
      <vt:lpstr>Anagrams Solution</vt:lpstr>
      <vt:lpstr>Anagrams Solution</vt:lpstr>
      <vt:lpstr>Anagrams Solution</vt:lpstr>
      <vt:lpstr>Anagrams Solution, Part 2</vt:lpstr>
      <vt:lpstr>Anagrams Solution, Part 2</vt:lpstr>
      <vt:lpstr>Anagrams Solution, Part 2</vt:lpstr>
      <vt:lpstr>Anagrams Solution, Part 2</vt:lpstr>
      <vt:lpstr>Anagrams Solution, Part 2</vt:lpstr>
      <vt:lpstr>Anagrams Solution, Part 2</vt:lpstr>
      <vt:lpstr>Anagrams Solution, Part 2</vt:lpstr>
      <vt:lpstr>Anagrams Solution, Part 2</vt:lpstr>
      <vt:lpstr>Anagrams Solution, Part 2</vt:lpstr>
      <vt:lpstr>Anagrams Solution, Part 2</vt:lpstr>
      <vt:lpstr>Plan for today</vt:lpstr>
      <vt:lpstr>What Is A Class?</vt:lpstr>
      <vt:lpstr>Classes Are Like Blueprints</vt:lpstr>
      <vt:lpstr>Creating A New Class</vt:lpstr>
      <vt:lpstr>Using Constructors</vt:lpstr>
      <vt:lpstr>Example: BankAccount</vt:lpstr>
      <vt:lpstr>Defining Methods In Classes</vt:lpstr>
      <vt:lpstr>Example: BankAccount</vt:lpstr>
      <vt:lpstr>Practice: Airplane!</vt:lpstr>
      <vt:lpstr>Practice: Airplane!</vt:lpstr>
      <vt:lpstr>Creating A New Class</vt:lpstr>
      <vt:lpstr>Practice: Airplane!</vt:lpstr>
      <vt:lpstr>Creating A New Class</vt:lpstr>
      <vt:lpstr>Practice: Airplane!</vt:lpstr>
      <vt:lpstr>Creating A New Class</vt:lpstr>
      <vt:lpstr>boardPassenger</vt:lpstr>
      <vt:lpstr>isFull</vt:lpstr>
      <vt:lpstr>isEmpty</vt:lpstr>
      <vt:lpstr>unboardPassenger</vt:lpstr>
      <vt:lpstr>Plan for today</vt:lpstr>
      <vt:lpstr>Review: Inheritance</vt:lpstr>
      <vt:lpstr>Using Inheritance</vt:lpstr>
      <vt:lpstr>Inheritance</vt:lpstr>
      <vt:lpstr>Extending GCanvas</vt:lpstr>
      <vt:lpstr>Example: Programmer</vt:lpstr>
      <vt:lpstr>Example: KarelProgrammer</vt:lpstr>
      <vt:lpstr>Extending GCanvas</vt:lpstr>
      <vt:lpstr>Extending GCanvas</vt:lpstr>
      <vt:lpstr>Plan for today</vt:lpstr>
      <vt:lpstr>Review: Interactors</vt:lpstr>
      <vt:lpstr>Interactors</vt:lpstr>
      <vt:lpstr>Practice: SplatterPaint</vt:lpstr>
      <vt:lpstr>Practice: SplatterPaint</vt:lpstr>
      <vt:lpstr>Solution: SplatterPaint</vt:lpstr>
      <vt:lpstr>SplatterPaint.java</vt:lpstr>
      <vt:lpstr>SplatterPaint.java</vt:lpstr>
      <vt:lpstr>SplatterPaint.java</vt:lpstr>
      <vt:lpstr>SplatterPaintCanvas.java</vt:lpstr>
      <vt:lpstr>SplatterPaintCanvas.java</vt:lpstr>
      <vt:lpstr>SplatterPaintCanvas.java</vt:lpstr>
      <vt:lpstr>Plan for today</vt:lpstr>
      <vt:lpstr>First Day</vt:lpstr>
      <vt:lpstr>Generalization</vt:lpstr>
      <vt:lpstr>Variables Are Like Boxes!</vt:lpstr>
      <vt:lpstr>Methods Are Like Toasters!</vt:lpstr>
      <vt:lpstr>A Variable Love Story</vt:lpstr>
      <vt:lpstr>A Variable Love Story</vt:lpstr>
      <vt:lpstr>Matrices</vt:lpstr>
      <vt:lpstr>Graphics, Animation, Classes!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Colin Kincaid</cp:lastModifiedBy>
  <cp:revision>964</cp:revision>
  <cp:lastPrinted>2017-08-08T08:58:53Z</cp:lastPrinted>
  <dcterms:created xsi:type="dcterms:W3CDTF">2017-04-27T05:20:22Z</dcterms:created>
  <dcterms:modified xsi:type="dcterms:W3CDTF">2018-08-14T03:36:44Z</dcterms:modified>
</cp:coreProperties>
</file>